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3"/>
  </p:notesMasterIdLst>
  <p:sldIdLst>
    <p:sldId id="256" r:id="rId3"/>
    <p:sldId id="257" r:id="rId4"/>
    <p:sldId id="258" r:id="rId5"/>
    <p:sldId id="261" r:id="rId6"/>
    <p:sldId id="381" r:id="rId7"/>
    <p:sldId id="260" r:id="rId8"/>
    <p:sldId id="262" r:id="rId9"/>
    <p:sldId id="263" r:id="rId10"/>
    <p:sldId id="265" r:id="rId11"/>
    <p:sldId id="386" r:id="rId12"/>
    <p:sldId id="266" r:id="rId13"/>
    <p:sldId id="369" r:id="rId14"/>
    <p:sldId id="370" r:id="rId15"/>
    <p:sldId id="267" r:id="rId16"/>
    <p:sldId id="304" r:id="rId17"/>
    <p:sldId id="392" r:id="rId18"/>
    <p:sldId id="269" r:id="rId19"/>
    <p:sldId id="371" r:id="rId20"/>
    <p:sldId id="270" r:id="rId21"/>
    <p:sldId id="273" r:id="rId22"/>
    <p:sldId id="274" r:id="rId23"/>
    <p:sldId id="387" r:id="rId24"/>
    <p:sldId id="271" r:id="rId25"/>
    <p:sldId id="272" r:id="rId26"/>
    <p:sldId id="385" r:id="rId27"/>
    <p:sldId id="382" r:id="rId28"/>
    <p:sldId id="277" r:id="rId29"/>
    <p:sldId id="278" r:id="rId30"/>
    <p:sldId id="280" r:id="rId31"/>
    <p:sldId id="281" r:id="rId32"/>
    <p:sldId id="283" r:id="rId33"/>
    <p:sldId id="372" r:id="rId34"/>
    <p:sldId id="282" r:id="rId35"/>
    <p:sldId id="388" r:id="rId36"/>
    <p:sldId id="389" r:id="rId37"/>
    <p:sldId id="393" r:id="rId38"/>
    <p:sldId id="285" r:id="rId39"/>
    <p:sldId id="394" r:id="rId40"/>
    <p:sldId id="391" r:id="rId41"/>
    <p:sldId id="390" r:id="rId42"/>
    <p:sldId id="395" r:id="rId43"/>
    <p:sldId id="293" r:id="rId44"/>
    <p:sldId id="294" r:id="rId45"/>
    <p:sldId id="375" r:id="rId46"/>
    <p:sldId id="295" r:id="rId47"/>
    <p:sldId id="296" r:id="rId48"/>
    <p:sldId id="297" r:id="rId49"/>
    <p:sldId id="298" r:id="rId50"/>
    <p:sldId id="299" r:id="rId51"/>
    <p:sldId id="300" r:id="rId52"/>
    <p:sldId id="301" r:id="rId53"/>
    <p:sldId id="396" r:id="rId54"/>
    <p:sldId id="397" r:id="rId55"/>
    <p:sldId id="398" r:id="rId56"/>
    <p:sldId id="399" r:id="rId57"/>
    <p:sldId id="400" r:id="rId58"/>
    <p:sldId id="401" r:id="rId59"/>
    <p:sldId id="402" r:id="rId60"/>
    <p:sldId id="403" r:id="rId61"/>
    <p:sldId id="315" r:id="rId62"/>
    <p:sldId id="316" r:id="rId63"/>
    <p:sldId id="318" r:id="rId64"/>
    <p:sldId id="319" r:id="rId65"/>
    <p:sldId id="404" r:id="rId66"/>
    <p:sldId id="320" r:id="rId67"/>
    <p:sldId id="322" r:id="rId68"/>
    <p:sldId id="323" r:id="rId69"/>
    <p:sldId id="324" r:id="rId70"/>
    <p:sldId id="326" r:id="rId71"/>
    <p:sldId id="325" r:id="rId72"/>
    <p:sldId id="327" r:id="rId73"/>
    <p:sldId id="328" r:id="rId74"/>
    <p:sldId id="331" r:id="rId75"/>
    <p:sldId id="329" r:id="rId76"/>
    <p:sldId id="407" r:id="rId77"/>
    <p:sldId id="405" r:id="rId78"/>
    <p:sldId id="409" r:id="rId79"/>
    <p:sldId id="408" r:id="rId80"/>
    <p:sldId id="330" r:id="rId81"/>
    <p:sldId id="410" r:id="rId82"/>
    <p:sldId id="411" r:id="rId83"/>
    <p:sldId id="334" r:id="rId84"/>
    <p:sldId id="337" r:id="rId85"/>
    <p:sldId id="335" r:id="rId86"/>
    <p:sldId id="336" r:id="rId87"/>
    <p:sldId id="377" r:id="rId88"/>
    <p:sldId id="406" r:id="rId89"/>
    <p:sldId id="338" r:id="rId90"/>
    <p:sldId id="339" r:id="rId91"/>
    <p:sldId id="384" r:id="rId92"/>
    <p:sldId id="378" r:id="rId93"/>
    <p:sldId id="340" r:id="rId94"/>
    <p:sldId id="380" r:id="rId95"/>
    <p:sldId id="379" r:id="rId96"/>
    <p:sldId id="341" r:id="rId97"/>
    <p:sldId id="342" r:id="rId98"/>
    <p:sldId id="343" r:id="rId99"/>
    <p:sldId id="344" r:id="rId100"/>
    <p:sldId id="345" r:id="rId101"/>
    <p:sldId id="346" r:id="rId102"/>
    <p:sldId id="347" r:id="rId103"/>
    <p:sldId id="348" r:id="rId104"/>
    <p:sldId id="349" r:id="rId105"/>
    <p:sldId id="350" r:id="rId106"/>
    <p:sldId id="351" r:id="rId107"/>
    <p:sldId id="356" r:id="rId108"/>
    <p:sldId id="353" r:id="rId109"/>
    <p:sldId id="354" r:id="rId110"/>
    <p:sldId id="355" r:id="rId111"/>
    <p:sldId id="357" r:id="rId112"/>
    <p:sldId id="358" r:id="rId113"/>
    <p:sldId id="359" r:id="rId114"/>
    <p:sldId id="364" r:id="rId115"/>
    <p:sldId id="360" r:id="rId116"/>
    <p:sldId id="361" r:id="rId117"/>
    <p:sldId id="362" r:id="rId118"/>
    <p:sldId id="363" r:id="rId119"/>
    <p:sldId id="412" r:id="rId120"/>
    <p:sldId id="413" r:id="rId121"/>
    <p:sldId id="366"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A6DA9D5-A6A6-4975-AD73-77A58EDE1798}">
          <p14:sldIdLst>
            <p14:sldId id="256"/>
            <p14:sldId id="257"/>
            <p14:sldId id="258"/>
            <p14:sldId id="261"/>
            <p14:sldId id="381"/>
            <p14:sldId id="260"/>
            <p14:sldId id="262"/>
            <p14:sldId id="263"/>
            <p14:sldId id="265"/>
            <p14:sldId id="386"/>
            <p14:sldId id="266"/>
            <p14:sldId id="369"/>
            <p14:sldId id="370"/>
            <p14:sldId id="267"/>
            <p14:sldId id="304"/>
            <p14:sldId id="392"/>
            <p14:sldId id="269"/>
            <p14:sldId id="371"/>
            <p14:sldId id="270"/>
            <p14:sldId id="273"/>
            <p14:sldId id="274"/>
            <p14:sldId id="387"/>
            <p14:sldId id="271"/>
            <p14:sldId id="272"/>
            <p14:sldId id="385"/>
            <p14:sldId id="382"/>
            <p14:sldId id="277"/>
            <p14:sldId id="278"/>
            <p14:sldId id="280"/>
            <p14:sldId id="281"/>
            <p14:sldId id="283"/>
            <p14:sldId id="372"/>
            <p14:sldId id="282"/>
            <p14:sldId id="388"/>
            <p14:sldId id="389"/>
            <p14:sldId id="393"/>
            <p14:sldId id="285"/>
            <p14:sldId id="394"/>
            <p14:sldId id="391"/>
            <p14:sldId id="390"/>
            <p14:sldId id="395"/>
            <p14:sldId id="293"/>
            <p14:sldId id="294"/>
            <p14:sldId id="375"/>
            <p14:sldId id="295"/>
            <p14:sldId id="296"/>
            <p14:sldId id="297"/>
            <p14:sldId id="298"/>
            <p14:sldId id="299"/>
            <p14:sldId id="300"/>
            <p14:sldId id="301"/>
            <p14:sldId id="396"/>
            <p14:sldId id="397"/>
            <p14:sldId id="398"/>
            <p14:sldId id="399"/>
            <p14:sldId id="400"/>
            <p14:sldId id="401"/>
            <p14:sldId id="402"/>
            <p14:sldId id="403"/>
            <p14:sldId id="315"/>
            <p14:sldId id="316"/>
            <p14:sldId id="318"/>
            <p14:sldId id="319"/>
            <p14:sldId id="404"/>
            <p14:sldId id="320"/>
            <p14:sldId id="322"/>
            <p14:sldId id="323"/>
            <p14:sldId id="324"/>
            <p14:sldId id="326"/>
            <p14:sldId id="325"/>
            <p14:sldId id="327"/>
            <p14:sldId id="328"/>
            <p14:sldId id="331"/>
            <p14:sldId id="329"/>
            <p14:sldId id="407"/>
            <p14:sldId id="405"/>
            <p14:sldId id="409"/>
            <p14:sldId id="408"/>
            <p14:sldId id="330"/>
            <p14:sldId id="410"/>
            <p14:sldId id="411"/>
            <p14:sldId id="334"/>
            <p14:sldId id="337"/>
            <p14:sldId id="335"/>
            <p14:sldId id="336"/>
            <p14:sldId id="377"/>
            <p14:sldId id="406"/>
            <p14:sldId id="338"/>
            <p14:sldId id="339"/>
            <p14:sldId id="384"/>
            <p14:sldId id="378"/>
            <p14:sldId id="340"/>
            <p14:sldId id="380"/>
            <p14:sldId id="379"/>
            <p14:sldId id="341"/>
            <p14:sldId id="342"/>
            <p14:sldId id="343"/>
            <p14:sldId id="344"/>
            <p14:sldId id="345"/>
            <p14:sldId id="346"/>
            <p14:sldId id="347"/>
            <p14:sldId id="348"/>
            <p14:sldId id="349"/>
            <p14:sldId id="350"/>
            <p14:sldId id="351"/>
            <p14:sldId id="356"/>
            <p14:sldId id="353"/>
            <p14:sldId id="354"/>
            <p14:sldId id="355"/>
            <p14:sldId id="357"/>
            <p14:sldId id="358"/>
            <p14:sldId id="359"/>
            <p14:sldId id="364"/>
            <p14:sldId id="360"/>
            <p14:sldId id="361"/>
            <p14:sldId id="362"/>
            <p14:sldId id="363"/>
            <p14:sldId id="412"/>
            <p14:sldId id="413"/>
            <p14:sldId id="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Yiping" initials="LY" lastIdx="1" clrIdx="0">
    <p:extLst>
      <p:ext uri="{19B8F6BF-5375-455C-9EA6-DF929625EA0E}">
        <p15:presenceInfo xmlns:p15="http://schemas.microsoft.com/office/powerpoint/2012/main" userId="0af6d319e06dec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C3223-CA66-45E4-80AB-14BA558EC2A8}"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D3B96-AD53-4E7B-A23B-E69856115987}" type="slidenum">
              <a:rPr lang="zh-CN" altLang="en-US" smtClean="0"/>
              <a:t>‹nº›</a:t>
            </a:fld>
            <a:endParaRPr lang="zh-CN" altLang="en-US"/>
          </a:p>
        </p:txBody>
      </p:sp>
    </p:spTree>
    <p:extLst>
      <p:ext uri="{BB962C8B-B14F-4D97-AF65-F5344CB8AC3E}">
        <p14:creationId xmlns:p14="http://schemas.microsoft.com/office/powerpoint/2010/main" val="366203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a:solidFill>
              <a:srgbClr val="000000">
                <a:alpha val="100000"/>
              </a:srgbClr>
            </a:solidFill>
            <a:miter lim="800000"/>
          </a:ln>
        </p:spPr>
      </p:sp>
      <p:sp>
        <p:nvSpPr>
          <p:cNvPr id="10752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075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rPr>
              <a:t>22</a:t>
            </a:fld>
            <a:endParaRPr lang="zh-CN" altLang="en-US" sz="1200" dirty="0">
              <a:latin typeface="Calibri" panose="020F0502020204030204" charset="0"/>
            </a:endParaRPr>
          </a:p>
        </p:txBody>
      </p:sp>
    </p:spTree>
    <p:extLst>
      <p:ext uri="{BB962C8B-B14F-4D97-AF65-F5344CB8AC3E}">
        <p14:creationId xmlns:p14="http://schemas.microsoft.com/office/powerpoint/2010/main" val="407622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a:solidFill>
              <a:srgbClr val="000000">
                <a:alpha val="100000"/>
              </a:srgbClr>
            </a:solidFill>
            <a:miter lim="800000"/>
          </a:ln>
        </p:spPr>
      </p:sp>
      <p:sp>
        <p:nvSpPr>
          <p:cNvPr id="116739"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1674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rPr>
              <a:t>35</a:t>
            </a:fld>
            <a:endParaRPr lang="zh-CN" altLang="en-US" sz="1200" dirty="0">
              <a:latin typeface="Calibri" panose="020F0502020204030204" charset="0"/>
            </a:endParaRPr>
          </a:p>
        </p:txBody>
      </p:sp>
    </p:spTree>
    <p:extLst>
      <p:ext uri="{BB962C8B-B14F-4D97-AF65-F5344CB8AC3E}">
        <p14:creationId xmlns:p14="http://schemas.microsoft.com/office/powerpoint/2010/main" val="392632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a:solidFill>
              <a:srgbClr val="000000">
                <a:alpha val="100000"/>
              </a:srgbClr>
            </a:solidFill>
            <a:miter lim="800000"/>
          </a:ln>
        </p:spPr>
      </p:sp>
      <p:sp>
        <p:nvSpPr>
          <p:cNvPr id="11878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1878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rPr>
              <a:t>39</a:t>
            </a:fld>
            <a:endParaRPr lang="zh-CN" altLang="en-US" sz="1200" dirty="0">
              <a:latin typeface="Calibri" panose="020F0502020204030204" charset="0"/>
            </a:endParaRPr>
          </a:p>
        </p:txBody>
      </p:sp>
    </p:spTree>
    <p:extLst>
      <p:ext uri="{BB962C8B-B14F-4D97-AF65-F5344CB8AC3E}">
        <p14:creationId xmlns:p14="http://schemas.microsoft.com/office/powerpoint/2010/main" val="68736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a:solidFill>
              <a:srgbClr val="000000">
                <a:alpha val="100000"/>
              </a:srgbClr>
            </a:solidFill>
            <a:miter lim="800000"/>
          </a:ln>
        </p:spPr>
      </p:sp>
      <p:sp>
        <p:nvSpPr>
          <p:cNvPr id="11981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1981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rPr>
              <a:t>40</a:t>
            </a:fld>
            <a:endParaRPr lang="zh-CN" altLang="en-US" sz="1200" dirty="0">
              <a:latin typeface="Calibri" panose="020F0502020204030204" charset="0"/>
            </a:endParaRPr>
          </a:p>
        </p:txBody>
      </p:sp>
    </p:spTree>
    <p:extLst>
      <p:ext uri="{BB962C8B-B14F-4D97-AF65-F5344CB8AC3E}">
        <p14:creationId xmlns:p14="http://schemas.microsoft.com/office/powerpoint/2010/main" val="32113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AD3B96-AD53-4E7B-A23B-E69856115987}" type="slidenum">
              <a:rPr lang="zh-CN" altLang="en-US" smtClean="0"/>
              <a:t>79</a:t>
            </a:fld>
            <a:endParaRPr lang="zh-CN" altLang="en-US"/>
          </a:p>
        </p:txBody>
      </p:sp>
    </p:spTree>
    <p:extLst>
      <p:ext uri="{BB962C8B-B14F-4D97-AF65-F5344CB8AC3E}">
        <p14:creationId xmlns:p14="http://schemas.microsoft.com/office/powerpoint/2010/main" val="131540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4182621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203797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474DC-A4CF-9C7C-266B-36151476C0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96E8E6-6667-7B45-626A-6F725FF7B7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8EF0E84-0FA0-0268-E3DB-ADCEAAD8E2B8}"/>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44B5923D-1026-34A1-BCD2-29EBCA2B5E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302207-C161-2CD8-2179-8F256B9A21A7}"/>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2704769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C8983-6432-EBEE-90A6-93E554EDA8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64021C0-D529-119E-B697-FAF62D751E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0CEF05-7D87-645E-B385-D0D9CB1E6B95}"/>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E1F6DB14-9C91-E71C-D0B8-89CB859E4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67E0B-3CFE-6DD1-C3BD-AFFE39E4261C}"/>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258047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5AB940-751C-659D-9FE4-504D2BE6BA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B41E61-1E47-217A-B7D6-AC4ED2EACC0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B9944A-BCB5-DE72-3E57-F41EC9BB5DFC}"/>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800B9CF6-ECD4-3E39-83DE-19F36453F0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989582-5E61-DA14-F14F-9A1CE3574E82}"/>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277568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pic>
        <p:nvPicPr>
          <p:cNvPr id="7" name="图片 6"/>
          <p:cNvPicPr>
            <a:picLocks noChangeAspect="1"/>
          </p:cNvPicPr>
          <p:nvPr userDrawn="1"/>
        </p:nvPicPr>
        <p:blipFill>
          <a:blip r:embed="rId2"/>
          <a:stretch>
            <a:fillRect/>
          </a:stretch>
        </p:blipFill>
        <p:spPr>
          <a:xfrm>
            <a:off x="0" y="6522551"/>
            <a:ext cx="12192000" cy="409586"/>
          </a:xfrm>
          <a:prstGeom prst="rect">
            <a:avLst/>
          </a:prstGeom>
        </p:spPr>
      </p:pic>
    </p:spTree>
    <p:extLst>
      <p:ext uri="{BB962C8B-B14F-4D97-AF65-F5344CB8AC3E}">
        <p14:creationId xmlns:p14="http://schemas.microsoft.com/office/powerpoint/2010/main" val="392096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803275"/>
            <a:ext cx="10515600" cy="1325563"/>
          </a:xfrm>
        </p:spPr>
        <p:txBody>
          <a:bodyPr/>
          <a:lstStyle/>
          <a:p>
            <a:r>
              <a:rPr lang="zh-CN" altLang="en-US"/>
              <a:t>单击此处编辑母版标题样式</a:t>
            </a:r>
          </a:p>
        </p:txBody>
      </p:sp>
      <p:sp>
        <p:nvSpPr>
          <p:cNvPr id="3" name="内容占位符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p:cNvPicPr>
            <a:picLocks noChangeAspect="1"/>
          </p:cNvPicPr>
          <p:nvPr userDrawn="1"/>
        </p:nvPicPr>
        <p:blipFill>
          <a:blip r:embed="rId2"/>
          <a:stretch>
            <a:fillRect/>
          </a:stretch>
        </p:blipFill>
        <p:spPr>
          <a:xfrm>
            <a:off x="0" y="6449568"/>
            <a:ext cx="12192000" cy="408432"/>
          </a:xfrm>
          <a:prstGeom prst="rect">
            <a:avLst/>
          </a:prstGeom>
        </p:spPr>
      </p:pic>
    </p:spTree>
    <p:extLst>
      <p:ext uri="{BB962C8B-B14F-4D97-AF65-F5344CB8AC3E}">
        <p14:creationId xmlns:p14="http://schemas.microsoft.com/office/powerpoint/2010/main" val="4246699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47302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715364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67811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52750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518422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071573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20A78-5EF3-9EEA-6F55-94676F7E46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B2ED19-8EEA-D918-9362-A584571361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A2B7C6-2097-3A08-5595-C9CF507D014F}"/>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F37BC929-B688-7B5E-031F-52E9B2CA75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E1E611-C1DC-CE76-3BA2-334FC498B16F}"/>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3927422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793761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60484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86408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59388-20FC-FE22-F21F-52CBD65BA1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0A16D5-5D86-4E91-93CF-181ADC73A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22FF963-AE42-6DFA-E73C-947F76834DC9}"/>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B3263281-0CC4-1389-5BE5-8898C37601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E4F720-19BC-E32D-E6E4-8BBFD0AA80F0}"/>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1356355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2F913-D3D6-2473-7E25-A72560DF0C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4B6BE3-C802-0B3D-E39C-280A1BE28A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AB37D79-FF19-A0F3-2C82-F7618F6FC37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C18766C-5F83-21D2-FC94-8BDB05E1FF25}"/>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0D0CBDF3-C2EB-3817-0E00-129BF2AC0B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ADCC02-5281-108D-0938-BFAAD428F436}"/>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41454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33750-E46E-8E4A-C598-051DE5F682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AEFCA5-1C41-24B5-CAC4-D78E7F0AB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98DA01D-4508-67F0-CB60-4A2ECE8937E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A2C877-573F-CAF0-962D-C1DE4BED3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D5C906-0BCD-730A-A315-8058A7FB02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D18AE0E-C309-FD64-979E-74DAFAB9D584}"/>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8" name="页脚占位符 7">
            <a:extLst>
              <a:ext uri="{FF2B5EF4-FFF2-40B4-BE49-F238E27FC236}">
                <a16:creationId xmlns:a16="http://schemas.microsoft.com/office/drawing/2014/main" id="{641B0499-601D-3835-A524-EA8908E00F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C6D91C-120B-098F-CBE9-2683E32387EE}"/>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172852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B0EE8-EE2A-1E2F-697C-4AD81608B30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20EEF5-CD44-BDA7-42E9-903D80A5E287}"/>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4" name="页脚占位符 3">
            <a:extLst>
              <a:ext uri="{FF2B5EF4-FFF2-40B4-BE49-F238E27FC236}">
                <a16:creationId xmlns:a16="http://schemas.microsoft.com/office/drawing/2014/main" id="{375C8BE6-6AE2-7715-A078-ABB83E3480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ABE485-A258-CD53-6E6D-A03026EECA40}"/>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72608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F06620-8EF8-24E6-7EA8-792A43CE12EE}"/>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3" name="页脚占位符 2">
            <a:extLst>
              <a:ext uri="{FF2B5EF4-FFF2-40B4-BE49-F238E27FC236}">
                <a16:creationId xmlns:a16="http://schemas.microsoft.com/office/drawing/2014/main" id="{20DB9072-9B2D-9FE6-C506-7979486D6D0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48D28B2-3CF7-A4FD-737E-97B2AF58732A}"/>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2179072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570F0-03FF-62F9-368C-53FC447BFF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F24D6E3-398E-18ED-318D-3A4506EC42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EE1441-E16C-520E-9415-96D9FF23B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4B3ECD-68E9-DDF3-B47F-DD32925AFB40}"/>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ADCE90B3-FD7B-0B61-86E1-8A0891D967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6CCCF8-0B35-A04B-6975-33FEBCDAE23A}"/>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121466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7606F-047E-588F-E3CD-FF5B1739B3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2793188-5776-4177-EB38-E9C2BCDE8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88EDDFF-D153-6031-8A95-FB5C4AE04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885F63-ACE7-1B5A-41B1-A11D6BE96B06}"/>
              </a:ext>
            </a:extLst>
          </p:cNvPr>
          <p:cNvSpPr>
            <a:spLocks noGrp="1"/>
          </p:cNvSpPr>
          <p:nvPr>
            <p:ph type="dt" sz="half" idx="10"/>
          </p:nvPr>
        </p:nvSpPr>
        <p:spPr/>
        <p:txBody>
          <a:bodyPr/>
          <a:lstStyle/>
          <a:p>
            <a:fld id="{B6C47CB4-5126-4434-BD79-FB933BE48349}"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F5D3F075-5238-190F-59A1-1B11A3BF9A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5BD37C-3DF3-0C0A-EF6C-8E9C01FEDA86}"/>
              </a:ext>
            </a:extLst>
          </p:cNvPr>
          <p:cNvSpPr>
            <a:spLocks noGrp="1"/>
          </p:cNvSpPr>
          <p:nvPr>
            <p:ph type="sldNum" sz="quarter" idx="12"/>
          </p:nvPr>
        </p:nvSpPr>
        <p:spPr/>
        <p:txBody>
          <a:body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2497365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13EC59-D85C-2767-5E8C-2E841BD7F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D590A0-F500-6AFF-79B0-79C212F16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DB5930-234F-09BA-E475-242616273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47CB4-5126-4434-BD79-FB933BE48349}"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889B9508-899E-396B-BB59-41CDBA3CE1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03CD015-BDB8-23B1-18F7-DCCF41836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C8AC0C-E754-4B75-B656-84F7FE3EBBC4}" type="slidenum">
              <a:rPr lang="zh-CN" altLang="en-US" smtClean="0"/>
              <a:t>‹nº›</a:t>
            </a:fld>
            <a:endParaRPr lang="zh-CN" altLang="en-US"/>
          </a:p>
        </p:txBody>
      </p:sp>
    </p:spTree>
    <p:extLst>
      <p:ext uri="{BB962C8B-B14F-4D97-AF65-F5344CB8AC3E}">
        <p14:creationId xmlns:p14="http://schemas.microsoft.com/office/powerpoint/2010/main" val="3749668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ABCF0-D404-4FDA-A0F4-9D38C2C661D2}" type="datetimeFigureOut">
              <a:rPr lang="zh-CN" altLang="en-US" smtClean="0">
                <a:solidFill>
                  <a:prstClr val="black">
                    <a:tint val="75000"/>
                  </a:prstClr>
                </a:solidFill>
              </a:rPr>
              <a:pPr/>
              <a:t>2024/5/29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pic>
        <p:nvPicPr>
          <p:cNvPr id="7" name="图片 6"/>
          <p:cNvPicPr>
            <a:picLocks noChangeAspect="1"/>
          </p:cNvPicPr>
          <p:nvPr userDrawn="1"/>
        </p:nvPicPr>
        <p:blipFill>
          <a:blip r:embed="rId13"/>
          <a:stretch>
            <a:fillRect/>
          </a:stretch>
        </p:blipFill>
        <p:spPr>
          <a:xfrm>
            <a:off x="0" y="0"/>
            <a:ext cx="12192000" cy="584200"/>
          </a:xfrm>
          <a:prstGeom prst="rect">
            <a:avLst/>
          </a:prstGeom>
        </p:spPr>
      </p:pic>
    </p:spTree>
    <p:extLst>
      <p:ext uri="{BB962C8B-B14F-4D97-AF65-F5344CB8AC3E}">
        <p14:creationId xmlns:p14="http://schemas.microsoft.com/office/powerpoint/2010/main" val="35182584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9.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90E65-4073-7380-195A-637551DB1E7C}"/>
              </a:ext>
            </a:extLst>
          </p:cNvPr>
          <p:cNvSpPr>
            <a:spLocks noGrp="1"/>
          </p:cNvSpPr>
          <p:nvPr>
            <p:ph type="ctrTitle"/>
          </p:nvPr>
        </p:nvSpPr>
        <p:spPr>
          <a:xfrm>
            <a:off x="1524000" y="1838227"/>
            <a:ext cx="9144000" cy="2158738"/>
          </a:xfrm>
        </p:spPr>
        <p:txBody>
          <a:bodyPr>
            <a:normAutofit/>
          </a:bodyPr>
          <a:lstStyle/>
          <a:p>
            <a:r>
              <a:rPr lang="zh-CN" altLang="en-US" dirty="0">
                <a:solidFill>
                  <a:srgbClr val="FF0000"/>
                </a:solidFill>
                <a:latin typeface="隶书" panose="02010509060101010101" pitchFamily="49" charset="-122"/>
                <a:ea typeface="隶书" panose="02010509060101010101" pitchFamily="49" charset="-122"/>
              </a:rPr>
              <a:t>第 四</a:t>
            </a:r>
            <a:r>
              <a:rPr lang="en-US" altLang="zh-CN" dirty="0">
                <a:solidFill>
                  <a:srgbClr val="FF0000"/>
                </a:solidFill>
                <a:latin typeface="隶书" panose="02010509060101010101" pitchFamily="49" charset="-122"/>
                <a:ea typeface="隶书" panose="02010509060101010101" pitchFamily="49" charset="-122"/>
              </a:rPr>
              <a:t> </a:t>
            </a:r>
            <a:r>
              <a:rPr lang="zh-CN" altLang="en-US" dirty="0">
                <a:solidFill>
                  <a:srgbClr val="FF0000"/>
                </a:solidFill>
                <a:latin typeface="隶书" panose="02010509060101010101" pitchFamily="49" charset="-122"/>
                <a:ea typeface="隶书" panose="02010509060101010101" pitchFamily="49" charset="-122"/>
              </a:rPr>
              <a:t>章</a:t>
            </a:r>
            <a:br>
              <a:rPr lang="en-US" altLang="zh-CN" dirty="0">
                <a:solidFill>
                  <a:srgbClr val="FF0000"/>
                </a:solidFill>
                <a:latin typeface="隶书" panose="02010509060101010101" pitchFamily="49" charset="-122"/>
                <a:ea typeface="隶书" panose="02010509060101010101" pitchFamily="49" charset="-122"/>
              </a:rPr>
            </a:br>
            <a:r>
              <a:rPr lang="zh-CN" altLang="en-US" dirty="0">
                <a:solidFill>
                  <a:srgbClr val="FF0000"/>
                </a:solidFill>
                <a:latin typeface="隶书" panose="02010509060101010101" pitchFamily="49" charset="-122"/>
                <a:ea typeface="隶书" panose="02010509060101010101" pitchFamily="49" charset="-122"/>
              </a:rPr>
              <a:t>语 法</a:t>
            </a:r>
          </a:p>
        </p:txBody>
      </p:sp>
    </p:spTree>
    <p:extLst>
      <p:ext uri="{BB962C8B-B14F-4D97-AF65-F5344CB8AC3E}">
        <p14:creationId xmlns:p14="http://schemas.microsoft.com/office/powerpoint/2010/main" val="2807542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500380" y="937260"/>
            <a:ext cx="5074920" cy="5074920"/>
          </a:xfrm>
          <a:prstGeom prst="rect">
            <a:avLst/>
          </a:prstGeom>
        </p:spPr>
      </p:pic>
      <p:pic>
        <p:nvPicPr>
          <p:cNvPr id="5" name="图片 4"/>
          <p:cNvPicPr>
            <a:picLocks noChangeAspect="1"/>
          </p:cNvPicPr>
          <p:nvPr/>
        </p:nvPicPr>
        <p:blipFill>
          <a:blip r:embed="rId3" cstate="print"/>
          <a:stretch>
            <a:fillRect/>
          </a:stretch>
        </p:blipFill>
        <p:spPr>
          <a:xfrm>
            <a:off x="6091555" y="937260"/>
            <a:ext cx="5271135" cy="4330065"/>
          </a:xfrm>
          <a:prstGeom prst="rect">
            <a:avLst/>
          </a:prstGeom>
        </p:spPr>
      </p:pic>
      <p:sp>
        <p:nvSpPr>
          <p:cNvPr id="6" name="文本框 5"/>
          <p:cNvSpPr txBox="1"/>
          <p:nvPr/>
        </p:nvSpPr>
        <p:spPr>
          <a:xfrm>
            <a:off x="5814060" y="5441950"/>
            <a:ext cx="5841365" cy="645160"/>
          </a:xfrm>
          <a:prstGeom prst="rect">
            <a:avLst/>
          </a:prstGeom>
          <a:noFill/>
        </p:spPr>
        <p:txBody>
          <a:bodyPr wrap="square" rtlCol="0" anchor="t">
            <a:spAutoFit/>
          </a:bodyPr>
          <a:lstStyle/>
          <a:p>
            <a:r>
              <a:rPr lang="zh-CN" altLang="en-US"/>
              <a:t>邓振华、周海超</a:t>
            </a:r>
            <a:r>
              <a:rPr lang="en-US" altLang="zh-CN"/>
              <a:t>. </a:t>
            </a:r>
            <a:r>
              <a:rPr lang="zh-CN" altLang="en-US"/>
              <a:t>英语格的演变及其原因</a:t>
            </a:r>
            <a:r>
              <a:rPr lang="en-US" altLang="zh-CN"/>
              <a:t>[J]. </a:t>
            </a:r>
            <a:r>
              <a:rPr lang="zh-CN" altLang="en-US"/>
              <a:t>中外企业家，</a:t>
            </a:r>
            <a:r>
              <a:rPr lang="en-US" altLang="zh-CN"/>
              <a:t>2010</a:t>
            </a:r>
            <a:r>
              <a:rPr lang="zh-CN" altLang="en-US"/>
              <a:t>（</a:t>
            </a:r>
            <a:r>
              <a:rPr lang="en-US" altLang="zh-CN"/>
              <a:t>4</a:t>
            </a:r>
            <a:r>
              <a:rPr lang="zh-CN" altLang="en-US"/>
              <a:t>）</a:t>
            </a:r>
            <a:r>
              <a:rPr lang="en-US" altLang="zh-CN"/>
              <a:t>.</a:t>
            </a:r>
            <a:r>
              <a:rPr lang="zh-CN" altLang="en-US"/>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D42B880-1933-C687-1AAD-9AA2580BA565}"/>
              </a:ext>
            </a:extLst>
          </p:cNvPr>
          <p:cNvSpPr>
            <a:spLocks noGrp="1"/>
          </p:cNvSpPr>
          <p:nvPr>
            <p:ph idx="1"/>
          </p:nvPr>
        </p:nvSpPr>
        <p:spPr>
          <a:xfrm>
            <a:off x="209551" y="171450"/>
            <a:ext cx="11782424" cy="658177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（二）变换和句法同义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几种句子格式表示相同或相近的结构意义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语义关系，称为句法同义。</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汉语：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我们打败了侵略者。</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我们把侵略者打败了。</a:t>
            </a:r>
          </a:p>
          <a:p>
            <a:pPr marL="0" indent="0">
              <a:buNone/>
            </a:pPr>
            <a:r>
              <a:rPr lang="zh-CN" altLang="en-US" sz="2400" dirty="0">
                <a:latin typeface="楷体" panose="02010609060101010101" pitchFamily="49" charset="-122"/>
                <a:ea typeface="楷体" panose="02010609060101010101" pitchFamily="49" charset="-122"/>
              </a:rPr>
              <a:t>  侵略者被我们打败了。</a:t>
            </a:r>
          </a:p>
          <a:p>
            <a:pPr marL="0" indent="0">
              <a:buNone/>
            </a:pPr>
            <a:r>
              <a:rPr lang="zh-CN" altLang="en-US" sz="2400" dirty="0">
                <a:latin typeface="楷体" panose="02010609060101010101" pitchFamily="49" charset="-122"/>
                <a:ea typeface="楷体" panose="02010609060101010101" pitchFamily="49" charset="-122"/>
              </a:rPr>
              <a:t>  侵略者，我们打败了。</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都是表示“施事（我们）</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动作（打败）</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受事（侵略者）”这一动名关系。</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英语：</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John opened the door with the key.</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John used the key to open the door.</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 door was opened by John with the key.</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It was John that opened the door with the key.</a:t>
            </a:r>
          </a:p>
          <a:p>
            <a:pPr marL="0" indent="0">
              <a:buNone/>
            </a:pPr>
            <a:r>
              <a:rPr lang="zh-CN" altLang="en-US" sz="2400" dirty="0">
                <a:latin typeface="楷体" panose="02010609060101010101" pitchFamily="49" charset="-122"/>
                <a:ea typeface="楷体" panose="02010609060101010101" pitchFamily="49" charset="-122"/>
              </a:rPr>
              <a:t>  都是表示“施事（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John</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动作（</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open</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受事（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door</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工具（</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key</a:t>
            </a:r>
            <a:r>
              <a:rPr lang="zh-CN" altLang="en-US" sz="2400" dirty="0">
                <a:latin typeface="楷体" panose="02010609060101010101" pitchFamily="49" charset="-122"/>
                <a:ea typeface="楷体" panose="02010609060101010101" pitchFamily="49" charset="-122"/>
              </a:rPr>
              <a:t>）”这一动名关系。</a:t>
            </a:r>
          </a:p>
        </p:txBody>
      </p:sp>
    </p:spTree>
    <p:extLst>
      <p:ext uri="{BB962C8B-B14F-4D97-AF65-F5344CB8AC3E}">
        <p14:creationId xmlns:p14="http://schemas.microsoft.com/office/powerpoint/2010/main" val="25562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7DF320C-92B1-B811-22F7-04DADCF9000D}"/>
              </a:ext>
            </a:extLst>
          </p:cNvPr>
          <p:cNvSpPr>
            <a:spLocks noGrp="1"/>
          </p:cNvSpPr>
          <p:nvPr>
            <p:ph idx="1"/>
          </p:nvPr>
        </p:nvSpPr>
        <p:spPr>
          <a:xfrm>
            <a:off x="228599" y="1047750"/>
            <a:ext cx="11744325" cy="4924425"/>
          </a:xfrm>
        </p:spPr>
        <p:txBody>
          <a:bodyPr/>
          <a:lstStyle/>
          <a:p>
            <a:r>
              <a:rPr lang="zh-CN" altLang="en-US" dirty="0">
                <a:latin typeface="宋体" panose="02010600030101010101" pitchFamily="2" charset="-122"/>
                <a:ea typeface="宋体" panose="02010600030101010101" pitchFamily="2" charset="-122"/>
              </a:rPr>
              <a:t>同义关系不是具体句子间的关系，而是句子格式间的关系。</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处在同义关系中的格式，可以互相变换。</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但不同句子所表达的语义会有一些细微的差别，如表意的侧重点，说话人的态度、视角等方面可能存在不同。</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可以把结构意义相同的句式联系起来加以研究，对于语言教学也有好处。</a:t>
            </a:r>
          </a:p>
        </p:txBody>
      </p:sp>
    </p:spTree>
    <p:extLst>
      <p:ext uri="{BB962C8B-B14F-4D97-AF65-F5344CB8AC3E}">
        <p14:creationId xmlns:p14="http://schemas.microsoft.com/office/powerpoint/2010/main" val="316299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AF211E1-6589-C50A-9547-0D51A1475906}"/>
              </a:ext>
            </a:extLst>
          </p:cNvPr>
          <p:cNvSpPr>
            <a:spLocks noGrp="1"/>
          </p:cNvSpPr>
          <p:nvPr>
            <p:ph idx="1"/>
          </p:nvPr>
        </p:nvSpPr>
        <p:spPr>
          <a:xfrm>
            <a:off x="371475" y="333374"/>
            <a:ext cx="11582400" cy="6296025"/>
          </a:xfrm>
        </p:spPr>
        <p:txBody>
          <a:bodyPr/>
          <a:lstStyle/>
          <a:p>
            <a:pPr marL="0" indent="0">
              <a:buNone/>
            </a:pPr>
            <a:r>
              <a:rPr lang="zh-CN" altLang="en-US" dirty="0">
                <a:latin typeface="宋体" panose="02010600030101010101" pitchFamily="2" charset="-122"/>
                <a:ea typeface="宋体" panose="02010600030101010101" pitchFamily="2" charset="-122"/>
              </a:rPr>
              <a:t>（三）变换与句法多义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句法多义是指同一个句法组合具有两种或两种以上的语义关系。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通知的人还没来。</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狗找到了。</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The boy saw the man with the telescope.</a:t>
            </a:r>
          </a:p>
          <a:p>
            <a:r>
              <a:rPr lang="zh-CN" altLang="en-US" dirty="0">
                <a:latin typeface="宋体" panose="02010600030101010101" pitchFamily="2" charset="-122"/>
                <a:ea typeface="宋体" panose="02010600030101010101" pitchFamily="2" charset="-122"/>
              </a:rPr>
              <a:t>句法多义产生的主要原因：</a:t>
            </a:r>
            <a:r>
              <a:rPr lang="zh-CN" altLang="en-US" b="1" dirty="0">
                <a:solidFill>
                  <a:srgbClr val="FF0000"/>
                </a:solidFill>
                <a:latin typeface="宋体" panose="02010600030101010101" pitchFamily="2" charset="-122"/>
                <a:ea typeface="宋体" panose="02010600030101010101" pitchFamily="2" charset="-122"/>
              </a:rPr>
              <a:t>施事和受事的歧义</a:t>
            </a:r>
            <a:r>
              <a:rPr lang="zh-CN" altLang="en-US" dirty="0">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层次关系的多样性</a:t>
            </a:r>
            <a:r>
              <a:rPr lang="zh-CN" altLang="en-US" dirty="0">
                <a:latin typeface="宋体" panose="02010600030101010101" pitchFamily="2" charset="-122"/>
                <a:ea typeface="宋体" panose="02010600030101010101" pitchFamily="2" charset="-122"/>
              </a:rPr>
              <a:t>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用变换分析可以比较合理地揭示这种歧义现象。</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通知的人还没来。</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楷体" panose="02010609060101010101" pitchFamily="49" charset="-122"/>
                <a:ea typeface="楷体" panose="02010609060101010101" pitchFamily="49" charset="-122"/>
              </a:rPr>
              <a:t>→ 他通知的人还没来。（人是通知的受事）</a:t>
            </a:r>
            <a:endParaRPr lang="en-US" altLang="zh-CN" sz="2400" dirty="0">
              <a:solidFill>
                <a:prstClr val="black"/>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通知他的人还没来。（人是通知的施事）</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The boy saw the man with the telescope.</a:t>
            </a: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With the telescope,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boy saw the man.</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（男孩用望远镜）</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The boy saw the man who was using the telescope.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（男人用望远镜）</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977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9C389B-40B4-9D1A-49FC-847D1FC19ABB}"/>
              </a:ext>
            </a:extLst>
          </p:cNvPr>
          <p:cNvSpPr>
            <a:spLocks noGrp="1"/>
          </p:cNvSpPr>
          <p:nvPr>
            <p:ph idx="1"/>
          </p:nvPr>
        </p:nvSpPr>
        <p:spPr>
          <a:xfrm>
            <a:off x="371475" y="247650"/>
            <a:ext cx="11487150" cy="6353175"/>
          </a:xfrm>
        </p:spPr>
        <p:txBody>
          <a:bodyPr/>
          <a:lstStyle/>
          <a:p>
            <a:pPr marL="0" indent="0">
              <a:buNone/>
            </a:pPr>
            <a:r>
              <a:rPr lang="zh-CN" altLang="en-US" dirty="0">
                <a:latin typeface="宋体" panose="02010600030101010101" pitchFamily="2" charset="-122"/>
                <a:ea typeface="宋体" panose="02010600030101010101" pitchFamily="2" charset="-122"/>
              </a:rPr>
              <a:t>（四）变换分析的作用</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）变换能发现词语的语法小类。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他卖一批图书给学校 → 他卖给学校一批图书</a:t>
            </a:r>
          </a:p>
          <a:p>
            <a:pPr marL="0" indent="0">
              <a:buNone/>
            </a:pPr>
            <a:r>
              <a:rPr lang="zh-CN" altLang="en-US" sz="2400" dirty="0">
                <a:latin typeface="楷体" panose="02010609060101010101" pitchFamily="49" charset="-122"/>
                <a:ea typeface="楷体" panose="02010609060101010101" pitchFamily="49" charset="-122"/>
              </a:rPr>
              <a:t>  他送一份情报给敌人 → 他送给敌人一份情报</a:t>
            </a:r>
          </a:p>
          <a:p>
            <a:pPr marL="0" indent="0">
              <a:buNone/>
            </a:pPr>
            <a:r>
              <a:rPr lang="zh-CN" altLang="en-US" sz="2400" dirty="0">
                <a:latin typeface="楷体" panose="02010609060101010101" pitchFamily="49" charset="-122"/>
                <a:ea typeface="楷体" panose="02010609060101010101" pitchFamily="49" charset="-122"/>
              </a:rPr>
              <a:t>  他递一支香烟给老张 → 他递给老张一支香烟 </a:t>
            </a:r>
          </a:p>
          <a:p>
            <a:pPr marL="0" indent="0">
              <a:buNone/>
            </a:pPr>
            <a:r>
              <a:rPr lang="zh-CN" altLang="en-US" sz="2400" dirty="0">
                <a:latin typeface="楷体" panose="02010609060101010101" pitchFamily="49" charset="-122"/>
                <a:ea typeface="楷体" panose="02010609060101010101" pitchFamily="49" charset="-122"/>
              </a:rPr>
              <a:t>  他扔一个皮球给小红 → 他扔给小红一个皮球</a:t>
            </a:r>
          </a:p>
          <a:p>
            <a:pPr marL="0" indent="0">
              <a:buNone/>
            </a:pPr>
            <a:endParaRPr lang="zh-CN" altLang="en-US"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他买一批图书给学校    *他买给学校一批图书</a:t>
            </a:r>
          </a:p>
          <a:p>
            <a:pPr marL="0" indent="0">
              <a:buNone/>
            </a:pPr>
            <a:r>
              <a:rPr lang="zh-CN" altLang="en-US" sz="2400" dirty="0">
                <a:latin typeface="楷体" panose="02010609060101010101" pitchFamily="49" charset="-122"/>
                <a:ea typeface="楷体" panose="02010609060101010101" pitchFamily="49" charset="-122"/>
              </a:rPr>
              <a:t>  他偷一份情报给敌人    *他偷给敌人一份情报</a:t>
            </a:r>
          </a:p>
          <a:p>
            <a:pPr marL="0" indent="0">
              <a:buNone/>
            </a:pPr>
            <a:r>
              <a:rPr lang="zh-CN" altLang="en-US" sz="2400" dirty="0">
                <a:latin typeface="楷体" panose="02010609060101010101" pitchFamily="49" charset="-122"/>
                <a:ea typeface="楷体" panose="02010609060101010101" pitchFamily="49" charset="-122"/>
              </a:rPr>
              <a:t>  他讨一支香烟给张三    *他讨给张三一支香烟</a:t>
            </a:r>
          </a:p>
          <a:p>
            <a:pPr marL="0" indent="0">
              <a:buNone/>
            </a:pPr>
            <a:r>
              <a:rPr lang="zh-CN" altLang="en-US" sz="2400" dirty="0">
                <a:latin typeface="楷体" panose="02010609060101010101" pitchFamily="49" charset="-122"/>
                <a:ea typeface="楷体" panose="02010609060101010101" pitchFamily="49" charset="-122"/>
              </a:rPr>
              <a:t>  他要一个皮球给小红    *他要给小红一个皮球</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V1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－给予，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9129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E5A56C0-C424-41D0-4D81-BCFD1D0AD72B}"/>
              </a:ext>
            </a:extLst>
          </p:cNvPr>
          <p:cNvSpPr>
            <a:spLocks noGrp="1"/>
          </p:cNvSpPr>
          <p:nvPr>
            <p:ph idx="1"/>
          </p:nvPr>
        </p:nvSpPr>
        <p:spPr>
          <a:xfrm>
            <a:off x="126460" y="323850"/>
            <a:ext cx="11941715" cy="621982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）变换有助于辨析句法意义上的细微差别。</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原句                变换</a:t>
            </a:r>
            <a:r>
              <a:rPr lang="en-US" altLang="zh-CN" sz="2400" dirty="0">
                <a:latin typeface="楷体" panose="02010609060101010101" pitchFamily="49" charset="-122"/>
                <a:ea typeface="楷体" panose="02010609060101010101" pitchFamily="49" charset="-122"/>
              </a:rPr>
              <a:t>1                </a:t>
            </a:r>
            <a:r>
              <a:rPr lang="zh-CN" altLang="en-US" sz="2400" dirty="0">
                <a:latin typeface="楷体" panose="02010609060101010101" pitchFamily="49" charset="-122"/>
                <a:ea typeface="楷体" panose="02010609060101010101" pitchFamily="49" charset="-122"/>
              </a:rPr>
              <a:t>变换</a:t>
            </a:r>
            <a:r>
              <a:rPr lang="en-US" altLang="zh-CN" sz="2400" dirty="0">
                <a:latin typeface="楷体" panose="02010609060101010101" pitchFamily="49" charset="-122"/>
                <a:ea typeface="楷体" panose="02010609060101010101" pitchFamily="49" charset="-122"/>
              </a:rPr>
              <a:t>2</a:t>
            </a:r>
          </a:p>
          <a:p>
            <a:pPr marL="0" indent="0">
              <a:buNone/>
            </a:pPr>
            <a:r>
              <a:rPr lang="zh-CN" altLang="en-US" sz="2400" dirty="0">
                <a:latin typeface="楷体" panose="02010609060101010101" pitchFamily="49" charset="-122"/>
                <a:ea typeface="楷体" panose="02010609060101010101" pitchFamily="49" charset="-122"/>
              </a:rPr>
              <a:t>  台上坐着主席团。→  主席团坐在台上。     *台上正在坐主席团。</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台上唱着戏。    →  *戏唱在台上。        台上正在唱戏。</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台上摆着酒席。  →  酒席摆在台上。       台上正在摆酒席。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第一句表示静止状态的持续。第二句表示动态的动作或行为的持续。第三句皆可表示。</a:t>
            </a:r>
            <a:endParaRPr lang="en-US" altLang="zh-CN" sz="2400" dirty="0">
              <a:latin typeface="楷体" panose="02010609060101010101" pitchFamily="49" charset="-122"/>
              <a:ea typeface="楷体" panose="02010609060101010101" pitchFamily="49"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）可以揭示句型之间的关联。</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）可以打破孤立研究句式的局限，开阔视野；</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）可利用它来扩大造句的范围，掌握成套的句式；</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）可以辨析并分化歧义句式。</a:t>
            </a:r>
          </a:p>
          <a:p>
            <a:pPr marL="0" indent="0">
              <a:buNone/>
            </a:pP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变换在组合上和聚合上都把语法分析往深处推进了一步。</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2220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AB46A-2415-B5ED-875D-DBE9205D4A98}"/>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五、语言的结构类型和普遍特征</a:t>
            </a:r>
          </a:p>
        </p:txBody>
      </p:sp>
      <p:sp>
        <p:nvSpPr>
          <p:cNvPr id="3" name="内容占位符 2">
            <a:extLst>
              <a:ext uri="{FF2B5EF4-FFF2-40B4-BE49-F238E27FC236}">
                <a16:creationId xmlns:a16="http://schemas.microsoft.com/office/drawing/2014/main" id="{2EE5ECE0-84CB-FCAC-F613-0CA33453E882}"/>
              </a:ext>
            </a:extLst>
          </p:cNvPr>
          <p:cNvSpPr>
            <a:spLocks noGrp="1"/>
          </p:cNvSpPr>
          <p:nvPr>
            <p:ph idx="1"/>
          </p:nvPr>
        </p:nvSpPr>
        <p:spPr>
          <a:xfrm>
            <a:off x="314325" y="1825625"/>
            <a:ext cx="11563350" cy="4813300"/>
          </a:xfrm>
        </p:spPr>
        <p:txBody>
          <a:bodyPr>
            <a:normAutofit/>
          </a:bodyPr>
          <a:lstStyle/>
          <a:p>
            <a:r>
              <a:rPr lang="zh-CN" altLang="en-US" dirty="0">
                <a:latin typeface="宋体" panose="02010600030101010101" pitchFamily="2" charset="-122"/>
                <a:ea typeface="宋体" panose="02010600030101010101" pitchFamily="2" charset="-122"/>
              </a:rPr>
              <a:t>每一种语言都有自己的语法结构。</a:t>
            </a:r>
          </a:p>
          <a:p>
            <a:r>
              <a:rPr lang="zh-CN" altLang="en-US" dirty="0">
                <a:latin typeface="宋体" panose="02010600030101010101" pitchFamily="2" charset="-122"/>
                <a:ea typeface="宋体" panose="02010600030101010101" pitchFamily="2" charset="-122"/>
              </a:rPr>
              <a:t>语法结构虽然花样繁多，但可以归为少数的类型。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（一）语言的语法结构类型</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形态类型</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19</a:t>
            </a:r>
            <a:r>
              <a:rPr lang="zh-CN" altLang="en-US" dirty="0">
                <a:latin typeface="宋体" panose="02010600030101010101" pitchFamily="2" charset="-122"/>
                <a:ea typeface="宋体" panose="02010600030101010101" pitchFamily="2" charset="-122"/>
              </a:rPr>
              <a:t>世纪欧洲产生了早期的语言类型学，或曰古典类型学：根据语法结构给人类语言分类。他们最重要的成果是形态分类法。</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根据语言中形态变化是否丰富，以及形态变化的不同方式，一般将人类的语言划分为四种类型：</a:t>
            </a:r>
          </a:p>
          <a:p>
            <a:r>
              <a:rPr lang="zh-CN" altLang="en-US" dirty="0">
                <a:latin typeface="宋体" panose="02010600030101010101" pitchFamily="2" charset="-122"/>
                <a:ea typeface="宋体" panose="02010600030101010101" pitchFamily="2" charset="-122"/>
              </a:rPr>
              <a:t>孤立语、屈折语、黏着语、复综语</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35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9423E7-3087-FB95-DF2C-F9F2BD9C4534}"/>
              </a:ext>
            </a:extLst>
          </p:cNvPr>
          <p:cNvSpPr>
            <a:spLocks noGrp="1"/>
          </p:cNvSpPr>
          <p:nvPr>
            <p:ph idx="1"/>
          </p:nvPr>
        </p:nvSpPr>
        <p:spPr>
          <a:xfrm>
            <a:off x="276225" y="77821"/>
            <a:ext cx="11563350" cy="669263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）孤立语（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isolating language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孤立语：缺乏词形变化的语言，也叫词根语。该类语言句子里的词几乎都由词根语素构成，不能显示与其它词的语法关系，词的形式也不受其它词的约束。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以汉藏语系、南亚语系、南岛语系诸语言为代表，如汉语、泰语、苗语、彝语、越南语、缅甸语、马来语等。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孤立语的主要特点是：</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）缺少丰富的形态变化（词形变化），语序严格。</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）虚词的作用很重要。</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）复合词多，派生词少。</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越南语：</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当    我  来    房子   朋友   我    们     我  抓    头    做  功课</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当我来到我朋友的房子时，我们开始（抓头）做功课。</a:t>
            </a:r>
          </a:p>
        </p:txBody>
      </p:sp>
      <p:pic>
        <p:nvPicPr>
          <p:cNvPr id="4" name="图片 3">
            <a:extLst>
              <a:ext uri="{FF2B5EF4-FFF2-40B4-BE49-F238E27FC236}">
                <a16:creationId xmlns:a16="http://schemas.microsoft.com/office/drawing/2014/main" id="{8C045819-6170-1433-0C96-CCC0085BF897}"/>
              </a:ext>
            </a:extLst>
          </p:cNvPr>
          <p:cNvPicPr>
            <a:picLocks noChangeAspect="1"/>
          </p:cNvPicPr>
          <p:nvPr/>
        </p:nvPicPr>
        <p:blipFill>
          <a:blip r:embed="rId2"/>
          <a:stretch>
            <a:fillRect/>
          </a:stretch>
        </p:blipFill>
        <p:spPr>
          <a:xfrm>
            <a:off x="352425" y="5183020"/>
            <a:ext cx="10520075" cy="581025"/>
          </a:xfrm>
          <a:prstGeom prst="rect">
            <a:avLst/>
          </a:prstGeom>
        </p:spPr>
      </p:pic>
    </p:spTree>
    <p:extLst>
      <p:ext uri="{BB962C8B-B14F-4D97-AF65-F5344CB8AC3E}">
        <p14:creationId xmlns:p14="http://schemas.microsoft.com/office/powerpoint/2010/main" val="15918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50F0CF8-F1C8-EA2B-7AF3-6CE32A605F1F}"/>
              </a:ext>
            </a:extLst>
          </p:cNvPr>
          <p:cNvSpPr>
            <a:spLocks noGrp="1"/>
          </p:cNvSpPr>
          <p:nvPr>
            <p:ph idx="1"/>
          </p:nvPr>
        </p:nvSpPr>
        <p:spPr>
          <a:xfrm>
            <a:off x="160257" y="285750"/>
            <a:ext cx="11906052" cy="621982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）屈折语（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inflectional language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屈折语：有丰富的词形变化的语言。该类语言通过各种屈折方式来表示语法意义，即以词形变化作为表示语法关系的主要手段。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以印欧语系和亚</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非语系诸语言为代表，如俄语、法语、德语、阿拉伯语等。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屈折可分为内部屈折和外部屈折。内部屈折是通过词的语音交替</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改变语音</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来构成不同的语法形式，表示不同的语法意义。</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阿拉伯语以固定的辅音框架表示词汇意义，以元音交替表示不同的语法意义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k-t-b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kataba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（写好了）、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kutiba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（被写好了）、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katiba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（写的人）、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kitaba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（写好的东西）</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外部屈折是通过附加屈折词缀来表示形态变化。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俄语：</a:t>
            </a:r>
          </a:p>
        </p:txBody>
      </p:sp>
      <p:pic>
        <p:nvPicPr>
          <p:cNvPr id="4" name="图片 3">
            <a:extLst>
              <a:ext uri="{FF2B5EF4-FFF2-40B4-BE49-F238E27FC236}">
                <a16:creationId xmlns:a16="http://schemas.microsoft.com/office/drawing/2014/main" id="{20F04E63-0140-EF16-BE0F-0304E3A95B3C}"/>
              </a:ext>
            </a:extLst>
          </p:cNvPr>
          <p:cNvPicPr>
            <a:picLocks noChangeAspect="1"/>
          </p:cNvPicPr>
          <p:nvPr/>
        </p:nvPicPr>
        <p:blipFill>
          <a:blip r:embed="rId2"/>
          <a:stretch>
            <a:fillRect/>
          </a:stretch>
        </p:blipFill>
        <p:spPr>
          <a:xfrm>
            <a:off x="2133026" y="5199185"/>
            <a:ext cx="5069755" cy="1568122"/>
          </a:xfrm>
          <a:prstGeom prst="rect">
            <a:avLst/>
          </a:prstGeom>
        </p:spPr>
      </p:pic>
    </p:spTree>
    <p:extLst>
      <p:ext uri="{BB962C8B-B14F-4D97-AF65-F5344CB8AC3E}">
        <p14:creationId xmlns:p14="http://schemas.microsoft.com/office/powerpoint/2010/main" val="108703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A3527-4990-E789-A7F1-3CF50DFC4177}"/>
              </a:ext>
            </a:extLst>
          </p:cNvPr>
          <p:cNvSpPr>
            <a:spLocks noGrp="1"/>
          </p:cNvSpPr>
          <p:nvPr>
            <p:ph idx="1"/>
          </p:nvPr>
        </p:nvSpPr>
        <p:spPr>
          <a:xfrm>
            <a:off x="386499" y="65988"/>
            <a:ext cx="11462993" cy="6579909"/>
          </a:xfr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屈折语的主要特点是：</a:t>
            </a:r>
          </a:p>
          <a:p>
            <a:pPr marL="0" marR="0" lvl="0" indent="0" algn="l" defTabSz="914400" rtl="0" eaLnBrk="1" fontAlgn="auto" latinLnBrk="0" hangingPunct="1">
              <a:lnSpc>
                <a:spcPct val="100000"/>
              </a:lnSpc>
              <a:spcBef>
                <a:spcPct val="20000"/>
              </a:spcBef>
              <a:spcAft>
                <a:spcPts val="0"/>
              </a:spcAft>
              <a:buClrTx/>
              <a:buSzTx/>
              <a:buNone/>
              <a:tabLst/>
              <a:defRPr/>
            </a:pPr>
            <a:r>
              <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zh-CN"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有丰富的词形变化，通过词形变化表示词与词之间的语法关系。</a:t>
            </a:r>
            <a:r>
              <a:rPr kumimoji="0" lang="zh-CN" altLang="en-US"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相较之下，语序并不是十分重要。</a:t>
            </a:r>
            <a:endPar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ct val="20000"/>
              </a:spcBef>
              <a:spcAft>
                <a:spcPts val="0"/>
              </a:spcAft>
              <a:buClrTx/>
              <a:buSzTx/>
              <a:buNone/>
              <a:tabLst/>
              <a:defRPr/>
            </a:pPr>
            <a:r>
              <a:rPr lang="zh-CN" altLang="en-US" sz="2400" dirty="0">
                <a:solidFill>
                  <a:prstClr val="black"/>
                </a:solidFill>
                <a:latin typeface="楷体" panose="02010609060101010101" pitchFamily="49" charset="-122"/>
                <a:ea typeface="楷体" panose="02010609060101010101" pitchFamily="49" charset="-122"/>
              </a:rPr>
              <a:t>俄语：</a:t>
            </a: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ct val="20000"/>
              </a:spcBef>
              <a:spcAft>
                <a:spcPts val="0"/>
              </a:spcAft>
              <a:buClrTx/>
              <a:buSzTx/>
              <a:buNone/>
              <a:tabLst/>
              <a:defRPr/>
            </a:pPr>
            <a:r>
              <a:rPr lang="zh-CN" altLang="en-US" sz="2400" dirty="0">
                <a:solidFill>
                  <a:prstClr val="black"/>
                </a:solidFill>
                <a:latin typeface="楷体" panose="02010609060101010101" pitchFamily="49" charset="-122"/>
                <a:ea typeface="楷体" panose="02010609060101010101" pitchFamily="49" charset="-122"/>
              </a:rPr>
              <a:t>拉丁语：彼得给保罗的儿子一本书。</a:t>
            </a:r>
          </a:p>
          <a:p>
            <a:pPr marL="0" marR="0" lvl="0" indent="0" algn="l" defTabSz="914400" rtl="0" eaLnBrk="1" fontAlgn="auto" latinLnBrk="0" hangingPunct="1">
              <a:lnSpc>
                <a:spcPct val="100000"/>
              </a:lnSpc>
              <a:spcBef>
                <a:spcPct val="20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Petrus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Pauli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dat.</a:t>
            </a:r>
          </a:p>
          <a:p>
            <a:pPr marL="0" marR="0" lvl="0" indent="0" algn="l" defTabSz="914400" rtl="0" eaLnBrk="1" fontAlgn="auto" latinLnBrk="0" hangingPunct="1">
              <a:lnSpc>
                <a:spcPct val="100000"/>
              </a:lnSpc>
              <a:spcBef>
                <a:spcPct val="20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Petrus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Pauli dat.</a:t>
            </a:r>
          </a:p>
          <a:p>
            <a:pPr marL="0" marR="0" lvl="0" indent="0" algn="l" defTabSz="914400" rtl="0" eaLnBrk="1" fontAlgn="auto" latinLnBrk="0" hangingPunct="1">
              <a:lnSpc>
                <a:spcPct val="100000"/>
              </a:lnSpc>
              <a:spcBef>
                <a:spcPct val="20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Petrus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dat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Pauli.</a:t>
            </a:r>
          </a:p>
        </p:txBody>
      </p:sp>
      <p:pic>
        <p:nvPicPr>
          <p:cNvPr id="7" name="图片 6">
            <a:extLst>
              <a:ext uri="{FF2B5EF4-FFF2-40B4-BE49-F238E27FC236}">
                <a16:creationId xmlns:a16="http://schemas.microsoft.com/office/drawing/2014/main" id="{B92A57C7-29B8-1D62-1726-FF510A69D6C0}"/>
              </a:ext>
            </a:extLst>
          </p:cNvPr>
          <p:cNvPicPr>
            <a:picLocks noChangeAspect="1"/>
          </p:cNvPicPr>
          <p:nvPr/>
        </p:nvPicPr>
        <p:blipFill>
          <a:blip r:embed="rId2"/>
          <a:stretch>
            <a:fillRect/>
          </a:stretch>
        </p:blipFill>
        <p:spPr>
          <a:xfrm>
            <a:off x="1402011" y="1504914"/>
            <a:ext cx="5431467" cy="3061037"/>
          </a:xfrm>
          <a:prstGeom prst="rect">
            <a:avLst/>
          </a:prstGeom>
        </p:spPr>
      </p:pic>
    </p:spTree>
    <p:extLst>
      <p:ext uri="{BB962C8B-B14F-4D97-AF65-F5344CB8AC3E}">
        <p14:creationId xmlns:p14="http://schemas.microsoft.com/office/powerpoint/2010/main" val="186116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1EC7DC-0228-27B0-EB2F-6ACE17CA5254}"/>
              </a:ext>
            </a:extLst>
          </p:cNvPr>
          <p:cNvSpPr>
            <a:spLocks noGrp="1"/>
          </p:cNvSpPr>
          <p:nvPr>
            <p:ph idx="1"/>
          </p:nvPr>
        </p:nvSpPr>
        <p:spPr>
          <a:xfrm>
            <a:off x="233465" y="535021"/>
            <a:ext cx="11710886" cy="6196519"/>
          </a:xfrm>
        </p:spPr>
        <p:txBody>
          <a:bodyPr>
            <a:normAutofit/>
          </a:bodyPr>
          <a:lstStyle/>
          <a:p>
            <a:pPr marL="0" indent="0">
              <a:buNone/>
            </a:pPr>
            <a:r>
              <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2</a:t>
            </a:r>
            <a:r>
              <a:rPr lang="zh-CN" altLang="en-US" dirty="0">
                <a:solidFill>
                  <a:prstClr val="black"/>
                </a:solidFill>
                <a:latin typeface="宋体" panose="02010600030101010101" pitchFamily="2" charset="-122"/>
                <a:ea typeface="宋体" panose="02010600030101010101" pitchFamily="2" charset="-122"/>
              </a:rPr>
              <a:t>）</a:t>
            </a:r>
            <a:r>
              <a:rPr kumimoji="0" lang="zh-CN"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一种词形变化的语素可以表示几种不同的语法意义。</a:t>
            </a:r>
            <a:endParaRPr kumimoji="0" lang="en-US"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，屈折词缀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，表明了单数、第三人称、普通体、现在时四个语法意义。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俄语：</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 книга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，其中的屈折词缀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，表明了阴性、单数、主格三种意义。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kumimoji="0" lang="zh-CN"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一种语法意义，也可以用不同的词形变化表示。</a:t>
            </a:r>
            <a:endParaRPr kumimoji="0" lang="en-US" altLang="zh-CN"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indent="0">
              <a:buNone/>
            </a:pPr>
            <a:r>
              <a:rPr lang="zh-CN" altLang="en-US" sz="2400" dirty="0">
                <a:latin typeface="楷体" panose="02010609060101010101" pitchFamily="49" charset="-122"/>
                <a:ea typeface="楷体" panose="02010609060101010101" pitchFamily="49" charset="-122"/>
              </a:rPr>
              <a:t>  英语过去分词，既可以用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watched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taken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），还可以同时用元音内部屈折和后缀表示（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stolen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sold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solidFill>
                  <a:prstClr val="black"/>
                </a:solidFill>
                <a:latin typeface="Calibri"/>
                <a:ea typeface="宋体" panose="02010600030101010101" pitchFamily="2" charset="-122"/>
              </a:rPr>
              <a:t>不同的语素包含的语素变体可能同形。</a:t>
            </a:r>
            <a:endParaRPr lang="en-US" altLang="zh-CN" dirty="0">
              <a:solidFill>
                <a:prstClr val="black"/>
              </a:solidFill>
              <a:latin typeface="Calibri"/>
              <a:ea typeface="宋体" panose="02010600030101010101" pitchFamily="2" charset="-122"/>
            </a:endParaRPr>
          </a:p>
          <a:p>
            <a:pPr marL="0" indent="0">
              <a:buNone/>
            </a:pPr>
            <a:r>
              <a:rPr lang="zh-CN" altLang="en-US" sz="2400" dirty="0">
                <a:solidFill>
                  <a:prstClr val="black"/>
                </a:solidFill>
                <a:latin typeface="楷体" panose="02010609060101010101" pitchFamily="49" charset="-122"/>
                <a:ea typeface="楷体" panose="02010609060101010101" pitchFamily="49" charset="-122"/>
              </a:rPr>
              <a:t>  英语屈折词缀</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，可表示名词复数和动词第三人称单数两种不同的语法意义。</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rPr>
              <a:t>3</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）不少语言中屈折词缀和词干或词根结合十分紧密，脱离开屈折词缀，句子中的词根就不能独立存在。</a:t>
            </a:r>
          </a:p>
          <a:p>
            <a:pPr marL="0" indent="0">
              <a:buNone/>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俄语</a:t>
            </a:r>
            <a:r>
              <a:rPr lang="ru-RU"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книг</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无法独立存在，必须加上屈折词缀方能存在。</a:t>
            </a:r>
          </a:p>
        </p:txBody>
      </p:sp>
    </p:spTree>
    <p:extLst>
      <p:ext uri="{BB962C8B-B14F-4D97-AF65-F5344CB8AC3E}">
        <p14:creationId xmlns:p14="http://schemas.microsoft.com/office/powerpoint/2010/main" val="60615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3D63EF-279B-8B54-5C2D-FD61DCC730A1}"/>
              </a:ext>
            </a:extLst>
          </p:cNvPr>
          <p:cNvSpPr>
            <a:spLocks noGrp="1"/>
          </p:cNvSpPr>
          <p:nvPr>
            <p:ph idx="1"/>
          </p:nvPr>
        </p:nvSpPr>
        <p:spPr>
          <a:xfrm>
            <a:off x="358219" y="263951"/>
            <a:ext cx="11321591" cy="6476214"/>
          </a:xfrm>
        </p:spPr>
        <p:txBody>
          <a:bodyPr>
            <a:normAutofit/>
          </a:bodyPr>
          <a:lstStyle/>
          <a:p>
            <a:pPr marL="0" indent="0">
              <a:buNone/>
            </a:pPr>
            <a:r>
              <a:rPr lang="zh-CN" altLang="en-US" b="1" dirty="0">
                <a:latin typeface="宋体" panose="02010600030101010101" pitchFamily="2" charset="-122"/>
                <a:ea typeface="宋体" panose="02010600030101010101" pitchFamily="2" charset="-122"/>
              </a:rPr>
              <a:t>（四）语法单位</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语法单位：能在组合的某一位置上被替换下来的音义兼备的片段。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语法单位从小到大依次是：</a:t>
            </a:r>
            <a:r>
              <a:rPr lang="zh-CN" altLang="en-US" dirty="0">
                <a:solidFill>
                  <a:srgbClr val="FF0000"/>
                </a:solidFill>
                <a:latin typeface="宋体" panose="02010600030101010101" pitchFamily="2" charset="-122"/>
                <a:ea typeface="宋体" panose="02010600030101010101" pitchFamily="2" charset="-122"/>
              </a:rPr>
              <a:t>语素、词、词组</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短语</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、（小句）、句子</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语素：又叫“词素”，语言中最小的音义结合单位</a:t>
            </a:r>
            <a:r>
              <a:rPr lang="zh-CN" altLang="en-US" dirty="0">
                <a:solidFill>
                  <a:srgbClr val="FF0000"/>
                </a:solidFill>
                <a:latin typeface="宋体" panose="02010600030101010101" pitchFamily="2" charset="-122"/>
                <a:ea typeface="宋体" panose="02010600030101010101" pitchFamily="2" charset="-122"/>
              </a:rPr>
              <a:t>，不一定自由运用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最基本的作用是构词。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特点：不能再被分割为更小的音义结合体。一旦拆开，要么不表示任何意义，要么表示毫无关联的其他意义。</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汉语大抵一音节一语素（人、目、鼠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）。也有多音节语素：连绵词、外来词、拟声词等，如“玻璃”“葡萄”“沙发”等。</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英语语素和音节的对应有不同的情形，一个语素可以是一个音节（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），也可以大于一个音节（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mother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）或不足一个音节（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books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同一个语素在组合时可能有不同的语音形式，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如英语的复数形式：</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books     /z/</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dogs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benches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626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21E165-CBF4-F570-5E63-496BC067CF17}"/>
              </a:ext>
            </a:extLst>
          </p:cNvPr>
          <p:cNvPicPr>
            <a:picLocks noChangeAspect="1"/>
          </p:cNvPicPr>
          <p:nvPr/>
        </p:nvPicPr>
        <p:blipFill>
          <a:blip r:embed="rId2"/>
          <a:stretch>
            <a:fillRect/>
          </a:stretch>
        </p:blipFill>
        <p:spPr>
          <a:xfrm>
            <a:off x="3368804" y="3955418"/>
            <a:ext cx="7108488" cy="2874301"/>
          </a:xfrm>
          <a:prstGeom prst="rect">
            <a:avLst/>
          </a:prstGeom>
        </p:spPr>
      </p:pic>
      <p:sp>
        <p:nvSpPr>
          <p:cNvPr id="3" name="内容占位符 2">
            <a:extLst>
              <a:ext uri="{FF2B5EF4-FFF2-40B4-BE49-F238E27FC236}">
                <a16:creationId xmlns:a16="http://schemas.microsoft.com/office/drawing/2014/main" id="{139F1319-9676-3C81-5ED4-D87A79CFB281}"/>
              </a:ext>
            </a:extLst>
          </p:cNvPr>
          <p:cNvSpPr>
            <a:spLocks noGrp="1"/>
          </p:cNvSpPr>
          <p:nvPr>
            <p:ph idx="1"/>
          </p:nvPr>
        </p:nvSpPr>
        <p:spPr>
          <a:xfrm>
            <a:off x="195262" y="116732"/>
            <a:ext cx="11801475" cy="6741268"/>
          </a:xfrm>
        </p:spPr>
        <p:txBody>
          <a:bodyPr>
            <a:no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）黏着语（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agglutinative language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黏着语：只能通过不同词缀来实现语法功能的语言。该类语言中，每一个变词语素只表示一种语法意义，而每种语法意义总是由一个变词语素表示。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以乌拉尔语系、阿尔泰语系等语言为代表，如芬兰语、土耳其语、维吾尔语、蒙古语、日语、朝鲜语等。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黏着语的主要特点是：</a:t>
            </a: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）没有内部屈折。通过添加多种不表词汇意义的词缀来表示形态变化。即词的前面和中间不发生变化，只是词的尾部发生变化，表示语法意义。</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土耳其语：           </a:t>
            </a:r>
            <a:r>
              <a:rPr lang="zh-CN" altLang="en-US" sz="2200" dirty="0">
                <a:latin typeface="楷体" panose="02010609060101010101" pitchFamily="49" charset="-122"/>
                <a:ea typeface="楷体" panose="02010609060101010101" pitchFamily="49" charset="-122"/>
              </a:rPr>
              <a:t>主格</a:t>
            </a:r>
            <a:endParaRPr lang="en-US" altLang="zh-CN" sz="2200" dirty="0">
              <a:latin typeface="楷体" panose="02010609060101010101" pitchFamily="49" charset="-122"/>
              <a:ea typeface="楷体" panose="02010609060101010101" pitchFamily="49" charset="-122"/>
            </a:endParaRPr>
          </a:p>
          <a:p>
            <a:pPr marL="0" indent="0">
              <a:buNone/>
            </a:pPr>
            <a:r>
              <a:rPr lang="zh-CN" altLang="en-US" sz="2200" dirty="0">
                <a:latin typeface="楷体" panose="02010609060101010101" pitchFamily="49" charset="-122"/>
                <a:ea typeface="楷体" panose="02010609060101010101" pitchFamily="49" charset="-122"/>
              </a:rPr>
              <a:t>                       宾格</a:t>
            </a:r>
            <a:endParaRPr lang="en-US" altLang="zh-CN" sz="2200" dirty="0">
              <a:latin typeface="楷体" panose="02010609060101010101" pitchFamily="49" charset="-122"/>
              <a:ea typeface="楷体" panose="02010609060101010101" pitchFamily="49" charset="-122"/>
            </a:endParaRPr>
          </a:p>
          <a:p>
            <a:pPr marL="0" indent="0">
              <a:buNone/>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属格</a:t>
            </a:r>
            <a:endParaRPr lang="en-US" altLang="zh-CN" sz="2200" dirty="0">
              <a:latin typeface="楷体" panose="02010609060101010101" pitchFamily="49" charset="-122"/>
              <a:ea typeface="楷体" panose="02010609060101010101" pitchFamily="49" charset="-122"/>
            </a:endParaRPr>
          </a:p>
          <a:p>
            <a:pPr marL="0" indent="0">
              <a:buNone/>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与格</a:t>
            </a:r>
            <a:endParaRPr lang="en-US" altLang="zh-CN" sz="2200" dirty="0">
              <a:latin typeface="楷体" panose="02010609060101010101" pitchFamily="49" charset="-122"/>
              <a:ea typeface="楷体" panose="02010609060101010101" pitchFamily="49" charset="-122"/>
            </a:endParaRPr>
          </a:p>
          <a:p>
            <a:pPr marL="0" indent="0">
              <a:buNone/>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位格</a:t>
            </a:r>
            <a:endParaRPr lang="en-US" altLang="zh-CN" sz="2200" dirty="0">
              <a:latin typeface="楷体" panose="02010609060101010101" pitchFamily="49" charset="-122"/>
              <a:ea typeface="楷体" panose="02010609060101010101" pitchFamily="49" charset="-122"/>
            </a:endParaRPr>
          </a:p>
          <a:p>
            <a:pPr marL="0" indent="0">
              <a:buNone/>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离格</a:t>
            </a:r>
            <a:r>
              <a:rPr lang="en-US" altLang="zh-CN" sz="2200" dirty="0">
                <a:latin typeface="楷体" panose="02010609060101010101" pitchFamily="49" charset="-122"/>
                <a:ea typeface="楷体" panose="02010609060101010101" pitchFamily="49" charset="-122"/>
              </a:rPr>
              <a:t> </a:t>
            </a:r>
            <a:endParaRPr lang="zh-CN" altLang="en-US" sz="2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2542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1733E6-E0E4-2AA0-EF4E-035674D83BF3}"/>
              </a:ext>
            </a:extLst>
          </p:cNvPr>
          <p:cNvSpPr>
            <a:spLocks noGrp="1"/>
          </p:cNvSpPr>
          <p:nvPr>
            <p:ph idx="1"/>
          </p:nvPr>
        </p:nvSpPr>
        <p:spPr>
          <a:xfrm>
            <a:off x="272374" y="207390"/>
            <a:ext cx="11605098" cy="6466787"/>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）变词语素具有单义性，变词语素的每种变化只表示一种语法意义，多种语法意义就要用多个变词语素表示。</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日语：</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食</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べ る</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基本形、将来时</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食</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べ </a:t>
            </a:r>
            <a:r>
              <a:rPr kumimoji="0" lang="ja-JP"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させ</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る</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：“吃”＋使役助动词：使</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要求</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某人</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食</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べ </a:t>
            </a:r>
            <a:r>
              <a:rPr kumimoji="0" lang="ja-JP"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させ</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00B050"/>
                </a:solidFill>
                <a:effectLst/>
                <a:uLnTx/>
                <a:uFillTx/>
                <a:latin typeface="楷体" panose="02010609060101010101" pitchFamily="49" charset="-122"/>
                <a:ea typeface="楷体" panose="02010609060101010101" pitchFamily="49" charset="-122"/>
                <a:cs typeface="+mn-cs"/>
              </a:rPr>
              <a:t>られ</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る</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：“吃”＋使役助动词＋被动助动词：被</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其他人</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要求</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我</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食</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べ </a:t>
            </a:r>
            <a:r>
              <a:rPr kumimoji="0" lang="ja-JP"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させ</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00B050"/>
                </a:solidFill>
                <a:effectLst/>
                <a:uLnTx/>
                <a:uFillTx/>
                <a:latin typeface="楷体" panose="02010609060101010101" pitchFamily="49" charset="-122"/>
                <a:ea typeface="楷体" panose="02010609060101010101" pitchFamily="49" charset="-122"/>
                <a:cs typeface="+mn-cs"/>
              </a:rPr>
              <a:t>られ</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rPr>
              <a:t>ない</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：“吃”＋使役助动词＋被动助动词＋否定助动词：不被</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其他人</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要求</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我</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食</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べ </a:t>
            </a:r>
            <a:r>
              <a:rPr kumimoji="0" lang="ja-JP"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させ</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00B050"/>
                </a:solidFill>
                <a:effectLst/>
                <a:uLnTx/>
                <a:uFillTx/>
                <a:latin typeface="楷体" panose="02010609060101010101" pitchFamily="49" charset="-122"/>
                <a:ea typeface="楷体" panose="02010609060101010101" pitchFamily="49" charset="-122"/>
                <a:cs typeface="+mn-cs"/>
              </a:rPr>
              <a:t>られ</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rPr>
              <a:t>な</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ja-JP" altLang="en-US" sz="2400" b="1"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かった</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：“吃”＋使役助动词＋被动助动词＋否定助动词＋过去助动词：曾不被</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其他人</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要求</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我</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吃</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）词根与变词语素之间结合不紧，两者有很大的独立性，语音界限分明（只有临界音素可能有语音变化）。只是在用的时候临时贴上去，故名黏着语。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Batang" panose="02030600000101010101" pitchFamily="18" charset="-127"/>
                <a:ea typeface="Batang" panose="02030600000101010101" pitchFamily="18" charset="-127"/>
              </a:rPr>
              <a:t>    감사하다</a:t>
            </a:r>
            <a:r>
              <a:rPr lang="ja-JP" altLang="en-US" sz="2400" dirty="0">
                <a:latin typeface="Batang" panose="02030600000101010101" pitchFamily="18" charset="-127"/>
                <a:ea typeface="Batang" panose="02030600000101010101" pitchFamily="18" charset="-127"/>
              </a:rPr>
              <a:t>→</a:t>
            </a:r>
            <a:r>
              <a:rPr lang="zh-CN" altLang="en-US" sz="2400" dirty="0">
                <a:latin typeface="Batang" panose="02030600000101010101" pitchFamily="18" charset="-127"/>
                <a:ea typeface="Batang" panose="02030600000101010101" pitchFamily="18" charset="-127"/>
              </a:rPr>
              <a:t>감사</a:t>
            </a:r>
            <a:r>
              <a:rPr lang="zh-CN" altLang="en-US" sz="2400" b="1" dirty="0">
                <a:solidFill>
                  <a:srgbClr val="FF0000"/>
                </a:solidFill>
                <a:latin typeface="Batang" panose="02030600000101010101" pitchFamily="18" charset="-127"/>
                <a:ea typeface="Batang" panose="02030600000101010101" pitchFamily="18" charset="-127"/>
              </a:rPr>
              <a:t>합</a:t>
            </a:r>
            <a:r>
              <a:rPr lang="zh-CN" altLang="en-US" sz="2400" dirty="0">
                <a:latin typeface="Batang" panose="02030600000101010101" pitchFamily="18" charset="-127"/>
                <a:ea typeface="Batang" panose="02030600000101010101" pitchFamily="18" charset="-127"/>
              </a:rPr>
              <a:t>니다</a:t>
            </a:r>
            <a:endParaRPr lang="en-US" altLang="zh-CN" sz="2400" dirty="0">
              <a:latin typeface="Batang" panose="02030600000101010101" pitchFamily="18" charset="-127"/>
              <a:ea typeface="Batang" panose="02030600000101010101" pitchFamily="18" charset="-127"/>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100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EE08F0-4301-C20F-8500-9273B0ECCC54}"/>
              </a:ext>
            </a:extLst>
          </p:cNvPr>
          <p:cNvSpPr>
            <a:spLocks noGrp="1"/>
          </p:cNvSpPr>
          <p:nvPr>
            <p:ph idx="1"/>
          </p:nvPr>
        </p:nvSpPr>
        <p:spPr>
          <a:xfrm>
            <a:off x="409575" y="342900"/>
            <a:ext cx="11287125" cy="6191250"/>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）复综语（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polysynthetic language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复综语，又称多式综合语、编插语，可以说是一种特殊类型的黏着语。在复综语里，一个词往往由好些个语素编插粘合而成，有的语素不到一个音节。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其特点是句子的结构与词的结构一样，分不出词和句子。一般是以动词词根为中心，在词根的前后附加上各种表示词汇意义和语法意义的词缀，组成一个很复杂的词，而一个词一般就是一个句子。</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俄罗斯远东地区和美洲印地安人的语言很多属于复综语。</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0B353D52-D808-89D8-F84B-EDA3E4296BE8}"/>
              </a:ext>
            </a:extLst>
          </p:cNvPr>
          <p:cNvPicPr>
            <a:picLocks noChangeAspect="1"/>
          </p:cNvPicPr>
          <p:nvPr/>
        </p:nvPicPr>
        <p:blipFill>
          <a:blip r:embed="rId2"/>
          <a:stretch>
            <a:fillRect/>
          </a:stretch>
        </p:blipFill>
        <p:spPr>
          <a:xfrm>
            <a:off x="2462469" y="4199292"/>
            <a:ext cx="7267062" cy="2078916"/>
          </a:xfrm>
          <a:prstGeom prst="rect">
            <a:avLst/>
          </a:prstGeom>
        </p:spPr>
      </p:pic>
    </p:spTree>
    <p:extLst>
      <p:ext uri="{BB962C8B-B14F-4D97-AF65-F5344CB8AC3E}">
        <p14:creationId xmlns:p14="http://schemas.microsoft.com/office/powerpoint/2010/main" val="183728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F07E54-CD2C-1D3B-02EC-23466347A9B7}"/>
              </a:ext>
            </a:extLst>
          </p:cNvPr>
          <p:cNvSpPr>
            <a:spLocks noGrp="1"/>
          </p:cNvSpPr>
          <p:nvPr>
            <p:ph idx="1"/>
          </p:nvPr>
        </p:nvSpPr>
        <p:spPr>
          <a:xfrm>
            <a:off x="221673" y="347662"/>
            <a:ext cx="11748654" cy="6162675"/>
          </a:xfrm>
        </p:spPr>
        <p:txBody>
          <a:bodyPr/>
          <a:lstStyle/>
          <a:p>
            <a:r>
              <a:rPr lang="zh-CN" altLang="en-US" dirty="0">
                <a:latin typeface="宋体" panose="02010600030101010101" pitchFamily="2" charset="-122"/>
                <a:ea typeface="宋体" panose="02010600030101010101" pitchFamily="2" charset="-122"/>
              </a:rPr>
              <a:t>语言的结构类型是就结构的基本面貌来说的，不是说屈折语中没有其他结构类型的成分，或者孤立语中没有任何黏着、屈折的成分。世界上没有一种语言纯粹属于某一种结构类型。</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汉语虽为孤立语，但仍有一些黏着语素。如“着”</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古英语是屈折语，但现代英语词形变化大大减少，反而更多依靠语序和虚词，具有了孤立语的特点。</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屈折语和黏着语又称为“综合型语言”，孤立语又称为“分析型语言”。</a:t>
            </a:r>
          </a:p>
        </p:txBody>
      </p:sp>
    </p:spTree>
    <p:extLst>
      <p:ext uri="{BB962C8B-B14F-4D97-AF65-F5344CB8AC3E}">
        <p14:creationId xmlns:p14="http://schemas.microsoft.com/office/powerpoint/2010/main" val="1282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345784-8F60-CADF-3A01-7DCF87E1CBA5}"/>
              </a:ext>
            </a:extLst>
          </p:cNvPr>
          <p:cNvSpPr>
            <a:spLocks noGrp="1"/>
          </p:cNvSpPr>
          <p:nvPr>
            <p:ph idx="1"/>
          </p:nvPr>
        </p:nvSpPr>
        <p:spPr>
          <a:xfrm>
            <a:off x="390525" y="523875"/>
            <a:ext cx="11363325" cy="6038850"/>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语序类型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SVO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型语言</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SVO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型语言的句子，基本格局是按照“主</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宾”的顺序排列的。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英语、法语、俄语、汉语、傣语、苗语、瑶语等就属于这种类型。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He(S) buy(V) a book(O)</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俄语：</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Он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 покупает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(V)</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 книгу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SVO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型语言一般都有前置词（放在名词前面的介词），因为前置词与动词有类似之处。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汉语：</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在</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门口；法语：</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à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la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porte</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德语：</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von </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zu</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Haus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；泰语：</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Cāk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b̂ān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（从家里）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07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B8E981-F6AA-4EE2-7789-9CE8D6AC38EE}"/>
              </a:ext>
            </a:extLst>
          </p:cNvPr>
          <p:cNvSpPr>
            <a:spLocks noGrp="1"/>
          </p:cNvSpPr>
          <p:nvPr>
            <p:ph idx="1"/>
          </p:nvPr>
        </p:nvSpPr>
        <p:spPr>
          <a:xfrm>
            <a:off x="309562" y="447675"/>
            <a:ext cx="11572875" cy="616267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SOV</a:t>
            </a:r>
            <a:r>
              <a:rPr lang="zh-CN" altLang="en-US" dirty="0">
                <a:latin typeface="宋体" panose="02010600030101010101" pitchFamily="2" charset="-122"/>
                <a:ea typeface="宋体" panose="02010600030101010101" pitchFamily="2" charset="-122"/>
              </a:rPr>
              <a:t>型语言</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SOV</a:t>
            </a:r>
            <a:r>
              <a:rPr lang="zh-CN" altLang="en-US" dirty="0">
                <a:latin typeface="宋体" panose="02010600030101010101" pitchFamily="2" charset="-122"/>
                <a:ea typeface="宋体" panose="02010600030101010101" pitchFamily="2" charset="-122"/>
              </a:rPr>
              <a:t>型语言的句子，基本格局是按照“主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谓”的顺序排列的。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日语、拉丁语、土耳其语、蒙语、藏语等就属于这种类型。</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日语：</a:t>
            </a:r>
            <a:r>
              <a:rPr lang="ja-JP" altLang="en-US" sz="2400" dirty="0">
                <a:latin typeface="楷体" panose="02010609060101010101" pitchFamily="49" charset="-122"/>
                <a:ea typeface="楷体" panose="02010609060101010101" pitchFamily="49" charset="-122"/>
              </a:rPr>
              <a:t>彼</a:t>
            </a:r>
            <a:r>
              <a:rPr lang="en-US" altLang="ja-JP" sz="2400" dirty="0">
                <a:latin typeface="Times New Roman" panose="02020603050405020304" pitchFamily="18" charset="0"/>
                <a:ea typeface="楷体" panose="02010609060101010101" pitchFamily="49" charset="-122"/>
                <a:cs typeface="Times New Roman" panose="02020603050405020304" pitchFamily="18" charset="0"/>
              </a:rPr>
              <a:t>(S)</a:t>
            </a:r>
            <a:r>
              <a:rPr lang="ja-JP" altLang="en-US" sz="2400" dirty="0">
                <a:latin typeface="楷体" panose="02010609060101010101" pitchFamily="49" charset="-122"/>
                <a:ea typeface="楷体" panose="02010609060101010101" pitchFamily="49" charset="-122"/>
              </a:rPr>
              <a:t>は本</a:t>
            </a:r>
            <a:r>
              <a:rPr lang="en-US" altLang="ja-JP" sz="2400" dirty="0">
                <a:latin typeface="Times New Roman" panose="02020603050405020304" pitchFamily="18" charset="0"/>
                <a:ea typeface="楷体" panose="02010609060101010101" pitchFamily="49" charset="-122"/>
                <a:cs typeface="Times New Roman" panose="02020603050405020304" pitchFamily="18" charset="0"/>
              </a:rPr>
              <a:t>(O)</a:t>
            </a:r>
            <a:r>
              <a:rPr lang="ja-JP" altLang="en-US" sz="2400" dirty="0">
                <a:latin typeface="楷体" panose="02010609060101010101" pitchFamily="49" charset="-122"/>
                <a:ea typeface="楷体" panose="02010609060101010101" pitchFamily="49" charset="-122"/>
              </a:rPr>
              <a:t>を買い</a:t>
            </a:r>
            <a:r>
              <a:rPr lang="en-US" altLang="ja-JP" sz="2400" dirty="0">
                <a:latin typeface="Times New Roman" panose="02020603050405020304" pitchFamily="18" charset="0"/>
                <a:ea typeface="楷体" panose="02010609060101010101" pitchFamily="49" charset="-122"/>
                <a:cs typeface="Times New Roman" panose="02020603050405020304" pitchFamily="18" charset="0"/>
              </a:rPr>
              <a:t>(V)</a:t>
            </a:r>
            <a:r>
              <a:rPr lang="ja-JP" altLang="en-US" sz="2400" dirty="0">
                <a:latin typeface="楷体" panose="02010609060101010101" pitchFamily="49" charset="-122"/>
                <a:ea typeface="楷体" panose="02010609060101010101" pitchFamily="49" charset="-122"/>
              </a:rPr>
              <a:t>ます</a:t>
            </a:r>
            <a:r>
              <a:rPr lang="zh-CN" altLang="en-US" sz="2400" dirty="0">
                <a:latin typeface="楷体" panose="02010609060101010101" pitchFamily="49" charset="-122"/>
                <a:ea typeface="楷体" panose="02010609060101010101" pitchFamily="49" charset="-122"/>
              </a:rPr>
              <a:t>（他买一本书）</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藏语：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khos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 deb(O)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gcig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nyos</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SOV</a:t>
            </a:r>
            <a:r>
              <a:rPr lang="zh-CN" altLang="en-US" dirty="0">
                <a:latin typeface="宋体" panose="02010600030101010101" pitchFamily="2" charset="-122"/>
                <a:ea typeface="宋体" panose="02010600030101010101" pitchFamily="2" charset="-122"/>
              </a:rPr>
              <a:t>型语言一般都有后置词（常称为助词，实际上是后置的介词），这种后置词与动词有相似之处，所以后置词和谓语后置是相通的。</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朝鲜语：</a:t>
            </a:r>
            <a:r>
              <a:rPr lang="ko-KR" altLang="en-US" sz="2400" dirty="0">
                <a:latin typeface="Batang" panose="02030600000101010101" pitchFamily="18" charset="-127"/>
                <a:ea typeface="Batang" panose="02030600000101010101" pitchFamily="18" charset="-127"/>
                <a:cs typeface="Times New Roman" panose="02020603050405020304" pitchFamily="18" charset="0"/>
              </a:rPr>
              <a:t>문</a:t>
            </a:r>
            <a:r>
              <a:rPr lang="ko-KR" altLang="en-US" sz="2400" b="1" dirty="0">
                <a:solidFill>
                  <a:srgbClr val="FF0000"/>
                </a:solidFill>
                <a:latin typeface="Batang" panose="02030600000101010101" pitchFamily="18" charset="-127"/>
                <a:ea typeface="Batang" panose="02030600000101010101" pitchFamily="18" charset="-127"/>
                <a:cs typeface="Times New Roman" panose="02020603050405020304" pitchFamily="18" charset="0"/>
              </a:rPr>
              <a:t>에서</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；土耳其语：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kapı</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da</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（在门口）</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芬兰语：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koto</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；哈萨克语：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üyd</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（从家里）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154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CA01C1-C9BC-3AAC-1660-EB8AD06E5E22}"/>
              </a:ext>
            </a:extLst>
          </p:cNvPr>
          <p:cNvSpPr>
            <a:spLocks noGrp="1"/>
          </p:cNvSpPr>
          <p:nvPr>
            <p:ph idx="1"/>
          </p:nvPr>
        </p:nvSpPr>
        <p:spPr>
          <a:xfrm>
            <a:off x="361949" y="333374"/>
            <a:ext cx="11382375" cy="6257925"/>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VSO</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型语言</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VSO</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型语言的句子，基本格局是按照“谓</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宾”的顺序排列的。</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阿拉伯语、爱尔兰语就属于这种类型。</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indent="0">
              <a:buNone/>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爱尔兰语：</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Ceannaigh</a:t>
            </a:r>
            <a:r>
              <a:rPr lang="en-US" altLang="ja-JP"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sé</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leabha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(O)</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（他买一本书）</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indent="0">
              <a:buNone/>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VSO</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型语言和</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SVO</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型语言一样，也是有前置词而没有后置词，因为这两种语言的谓语动词都在宾语前面。</a:t>
            </a:r>
          </a:p>
          <a:p>
            <a:pPr marL="0" indent="0">
              <a:buNone/>
            </a:pPr>
            <a:r>
              <a:rPr lang="zh-CN" altLang="en-US" sz="2400" dirty="0">
                <a:latin typeface="楷体" panose="02010609060101010101" pitchFamily="49" charset="-122"/>
                <a:ea typeface="楷体" panose="02010609060101010101" pitchFamily="49" charset="-122"/>
              </a:rPr>
              <a:t>  阿拉伯语：</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fi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albab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（在门口）；希伯来语：</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delet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（在门口）</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除此以外，还有两种不常见的类型：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型，如马尔加什语；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OVS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型，如赫克斯卡里亚纳语。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OSV</a:t>
            </a:r>
            <a:r>
              <a:rPr lang="zh-CN" altLang="en-US" dirty="0">
                <a:latin typeface="Times New Roman" panose="02020603050405020304" pitchFamily="18" charset="0"/>
                <a:ea typeface="宋体" panose="02010600030101010101" pitchFamily="2" charset="-122"/>
                <a:cs typeface="Times New Roman" panose="02020603050405020304" pitchFamily="18" charset="0"/>
              </a:rPr>
              <a:t>型语</a:t>
            </a:r>
            <a:r>
              <a:rPr lang="zh-CN" altLang="en-US" dirty="0">
                <a:latin typeface="宋体" panose="02010600030101010101" pitchFamily="2" charset="-122"/>
                <a:ea typeface="宋体" panose="02010600030101010101" pitchFamily="2" charset="-122"/>
                <a:cs typeface="Times New Roman" panose="02020603050405020304" pitchFamily="18" charset="0"/>
              </a:rPr>
              <a:t>言，是一种罕见语序，新几内亚岛北部的南岛语系语言</a:t>
            </a:r>
            <a:r>
              <a:rPr lang="en-US" altLang="zh-CN" dirty="0" err="1">
                <a:latin typeface="宋体" panose="02010600030101010101" pitchFamily="2" charset="-122"/>
                <a:ea typeface="宋体" panose="02010600030101010101" pitchFamily="2" charset="-122"/>
                <a:cs typeface="Times New Roman" panose="02020603050405020304" pitchFamily="18" charset="0"/>
              </a:rPr>
              <a:t>Tobati</a:t>
            </a:r>
            <a:r>
              <a:rPr lang="zh-CN" altLang="en-US" dirty="0">
                <a:latin typeface="宋体" panose="02010600030101010101" pitchFamily="2" charset="-122"/>
                <a:ea typeface="宋体" panose="02010600030101010101" pitchFamily="2" charset="-122"/>
                <a:cs typeface="Times New Roman" panose="02020603050405020304" pitchFamily="18" charset="0"/>
              </a:rPr>
              <a:t>（托巴蒂）语。</a:t>
            </a: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4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C32873-6336-58DB-1D9B-7F7D9D169063}"/>
              </a:ext>
            </a:extLst>
          </p:cNvPr>
          <p:cNvSpPr>
            <a:spLocks noGrp="1"/>
          </p:cNvSpPr>
          <p:nvPr>
            <p:ph idx="1"/>
          </p:nvPr>
        </p:nvSpPr>
        <p:spPr>
          <a:xfrm>
            <a:off x="419099" y="371474"/>
            <a:ext cx="11401425" cy="6200775"/>
          </a:xfrm>
        </p:spPr>
        <p:txBody>
          <a:bodyPr/>
          <a:lstStyle/>
          <a:p>
            <a:pPr marL="0" indent="0">
              <a:buNone/>
            </a:pPr>
            <a:r>
              <a:rPr lang="zh-CN" altLang="en-US" dirty="0">
                <a:latin typeface="宋体" panose="02010600030101010101" pitchFamily="2" charset="-122"/>
                <a:ea typeface="宋体" panose="02010600030101010101" pitchFamily="2" charset="-122"/>
              </a:rPr>
              <a:t>（二）语言的普遍特征</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绝对共性：所有语言中都具备的某种共同因素。</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每种语言都有元音和辅音；</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一切语言都至少有由名词性词语和动词性词语构成的句子</a:t>
            </a:r>
            <a:r>
              <a:rPr lang="en-US" altLang="zh-CN" sz="2400" dirty="0">
                <a:latin typeface="楷体" panose="02010609060101010101" pitchFamily="49" charset="-122"/>
                <a:ea typeface="楷体" panose="02010609060101010101" pitchFamily="49" charset="-122"/>
              </a:rPr>
              <a:t>……</a:t>
            </a:r>
          </a:p>
          <a:p>
            <a:r>
              <a:rPr lang="zh-CN" altLang="en-US" dirty="0">
                <a:latin typeface="宋体" panose="02010600030101010101" pitchFamily="2" charset="-122"/>
                <a:ea typeface="宋体" panose="02010600030101010101" pitchFamily="2" charset="-122"/>
              </a:rPr>
              <a:t>蕴含共性：一个语言如果有</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特征</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，那么很可能就有特征</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rPr>
              <a:t>  如果一种语言浊音有送气与否的对立，那么清音也很可能有送气与否的对立；</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如果一种语言的动词在宾语前，那么介词也很可能在其宾语前</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如果代词性宾语后置于动词，那么名词性宾语也同样后置。</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探索语言共性与个性是当代语言学研究的一个重要目标。</a:t>
            </a:r>
          </a:p>
        </p:txBody>
      </p:sp>
    </p:spTree>
    <p:extLst>
      <p:ext uri="{BB962C8B-B14F-4D97-AF65-F5344CB8AC3E}">
        <p14:creationId xmlns:p14="http://schemas.microsoft.com/office/powerpoint/2010/main" val="70830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custDataLst>
              <p:tags r:id="rId2"/>
            </p:custDataLst>
          </p:nvPr>
        </p:nvSpPr>
        <p:spPr/>
        <p:txBody>
          <a:bodyPr/>
          <a:lstStyle/>
          <a:p>
            <a:fld id="{49AE70B2-8BF9-45C0-BB95-33D1B9D3A854}" type="slidenum">
              <a:rPr lang="zh-CN" altLang="en-US" smtClean="0">
                <a:solidFill>
                  <a:schemeClr val="dk1">
                    <a:tint val="75000"/>
                  </a:schemeClr>
                </a:solidFill>
              </a:rPr>
              <a:t>118</a:t>
            </a:fld>
            <a:endParaRPr lang="zh-CN" altLang="en-US">
              <a:solidFill>
                <a:schemeClr val="dk1">
                  <a:tint val="75000"/>
                </a:schemeClr>
              </a:solidFill>
            </a:endParaRPr>
          </a:p>
        </p:txBody>
      </p:sp>
      <p:pic>
        <p:nvPicPr>
          <p:cNvPr id="11" name="图片 10" descr="图示&#10;&#10;描述已自动生成"/>
          <p:cNvPicPr/>
          <p:nvPr/>
        </p:nvPicPr>
        <p:blipFill>
          <a:blip r:embed="rId6"/>
          <a:stretch>
            <a:fillRect/>
          </a:stretch>
        </p:blipFill>
        <p:spPr>
          <a:xfrm>
            <a:off x="935990" y="3696335"/>
            <a:ext cx="10641330" cy="2259330"/>
          </a:xfrm>
          <a:prstGeom prst="rect">
            <a:avLst/>
          </a:prstGeom>
        </p:spPr>
      </p:pic>
      <p:pic>
        <p:nvPicPr>
          <p:cNvPr id="7" name="图片 6" descr="截屏2022-05-15 19.55.10"/>
          <p:cNvPicPr>
            <a:picLocks noChangeAspect="1"/>
          </p:cNvPicPr>
          <p:nvPr/>
        </p:nvPicPr>
        <p:blipFill>
          <a:blip r:embed="rId7"/>
          <a:stretch>
            <a:fillRect/>
          </a:stretch>
        </p:blipFill>
        <p:spPr>
          <a:xfrm>
            <a:off x="855980" y="896620"/>
            <a:ext cx="10838815" cy="2155825"/>
          </a:xfrm>
          <a:prstGeom prst="rect">
            <a:avLst/>
          </a:prstGeom>
        </p:spPr>
      </p:pic>
      <p:sp>
        <p:nvSpPr>
          <p:cNvPr id="8" name="文本框 7"/>
          <p:cNvSpPr txBox="1"/>
          <p:nvPr>
            <p:custDataLst>
              <p:tags r:id="rId3"/>
            </p:custDataLst>
          </p:nvPr>
        </p:nvSpPr>
        <p:spPr>
          <a:xfrm>
            <a:off x="3147060" y="3068955"/>
            <a:ext cx="5897880" cy="645160"/>
          </a:xfrm>
          <a:prstGeom prst="rect">
            <a:avLst/>
          </a:prstGeom>
          <a:noFill/>
        </p:spPr>
        <p:txBody>
          <a:bodyPr wrap="none" rtlCol="0">
            <a:spAutoFit/>
          </a:bodyPr>
          <a:lstStyle/>
          <a:p>
            <a:pPr algn="just"/>
            <a:r>
              <a:rPr lang="zh-CN" altLang="en-US">
                <a:solidFill>
                  <a:schemeClr val="dk1"/>
                </a:solidFill>
                <a:latin typeface="楷体" panose="02010609060101010101" charset="-122"/>
                <a:ea typeface="楷体" panose="02010609060101010101" charset="-122"/>
                <a:sym typeface="+mn-ea"/>
              </a:rPr>
              <a:t>使用前置词的语言中，领属语几乎总是后置于中心名词</a:t>
            </a:r>
            <a:r>
              <a:rPr lang="en-US" altLang="zh-CN">
                <a:solidFill>
                  <a:schemeClr val="dk1"/>
                </a:solidFill>
                <a:latin typeface="楷体" panose="02010609060101010101" charset="-122"/>
                <a:ea typeface="楷体" panose="02010609060101010101" charset="-122"/>
                <a:sym typeface="+mn-ea"/>
              </a:rPr>
              <a:t>;</a:t>
            </a:r>
          </a:p>
          <a:p>
            <a:pPr algn="just"/>
            <a:r>
              <a:rPr lang="zh-CN" altLang="en-US">
                <a:solidFill>
                  <a:schemeClr val="dk1"/>
                </a:solidFill>
                <a:latin typeface="楷体" panose="02010609060101010101" charset="-122"/>
                <a:ea typeface="楷体" panose="02010609060101010101" charset="-122"/>
                <a:sym typeface="+mn-ea"/>
              </a:rPr>
              <a:t>使用后置词的语言中，领属语几乎总是前置于中心名词。</a:t>
            </a:r>
          </a:p>
        </p:txBody>
      </p:sp>
    </p:spTree>
    <p:custDataLst>
      <p:tags r:id="rId1"/>
    </p:custDataLst>
    <p:extLst>
      <p:ext uri="{BB962C8B-B14F-4D97-AF65-F5344CB8AC3E}">
        <p14:creationId xmlns:p14="http://schemas.microsoft.com/office/powerpoint/2010/main" val="4277984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custDataLst>
              <p:tags r:id="rId2"/>
            </p:custDataLst>
          </p:nvPr>
        </p:nvSpPr>
        <p:spPr/>
        <p:txBody>
          <a:bodyPr/>
          <a:lstStyle/>
          <a:p>
            <a:fld id="{49AE70B2-8BF9-45C0-BB95-33D1B9D3A854}" type="slidenum">
              <a:rPr lang="zh-CN" altLang="en-US" smtClean="0">
                <a:solidFill>
                  <a:schemeClr val="dk1">
                    <a:tint val="75000"/>
                  </a:schemeClr>
                </a:solidFill>
              </a:rPr>
              <a:t>119</a:t>
            </a:fld>
            <a:endParaRPr lang="zh-CN" altLang="en-US">
              <a:solidFill>
                <a:schemeClr val="dk1">
                  <a:tint val="75000"/>
                </a:schemeClr>
              </a:solidFill>
            </a:endParaRPr>
          </a:p>
        </p:txBody>
      </p:sp>
      <p:pic>
        <p:nvPicPr>
          <p:cNvPr id="14" name="图片 13" descr="截屏2022-05-15 20.10.32"/>
          <p:cNvPicPr>
            <a:picLocks noChangeAspect="1"/>
          </p:cNvPicPr>
          <p:nvPr/>
        </p:nvPicPr>
        <p:blipFill>
          <a:blip r:embed="rId5"/>
          <a:stretch>
            <a:fillRect/>
          </a:stretch>
        </p:blipFill>
        <p:spPr>
          <a:xfrm>
            <a:off x="2038345" y="889475"/>
            <a:ext cx="8343090" cy="5832000"/>
          </a:xfrm>
          <a:prstGeom prst="rect">
            <a:avLst/>
          </a:prstGeom>
        </p:spPr>
      </p:pic>
    </p:spTree>
    <p:custDataLst>
      <p:tags r:id="rId1"/>
    </p:custDataLst>
    <p:extLst>
      <p:ext uri="{BB962C8B-B14F-4D97-AF65-F5344CB8AC3E}">
        <p14:creationId xmlns:p14="http://schemas.microsoft.com/office/powerpoint/2010/main" val="179317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079E81-D0E1-7B97-0093-BEF337F769DE}"/>
              </a:ext>
            </a:extLst>
          </p:cNvPr>
          <p:cNvSpPr>
            <a:spLocks noGrp="1"/>
          </p:cNvSpPr>
          <p:nvPr>
            <p:ph idx="1"/>
          </p:nvPr>
        </p:nvSpPr>
        <p:spPr>
          <a:xfrm>
            <a:off x="216816" y="641023"/>
            <a:ext cx="11736371" cy="5712644"/>
          </a:xfrm>
        </p:spPr>
        <p:txBody>
          <a:bodyPr>
            <a:noAutofit/>
          </a:bodyPr>
          <a:lstStyle/>
          <a:p>
            <a:r>
              <a:rPr lang="zh-CN" altLang="en-US" sz="2400" dirty="0">
                <a:latin typeface="楷体" panose="02010609060101010101" pitchFamily="49" charset="-122"/>
                <a:ea typeface="楷体" panose="02010609060101010101" pitchFamily="49" charset="-122"/>
              </a:rPr>
              <a:t>思考：</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以下各词分别由几个语素构成？</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买卖、朋友、蝴蝶、铁路、近代、葡萄、玻璃、咖啡</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确定语素的方法</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替代法</a:t>
            </a:r>
          </a:p>
          <a:p>
            <a:r>
              <a:rPr lang="zh-CN" altLang="en-US" dirty="0">
                <a:latin typeface="宋体" panose="02010600030101010101" pitchFamily="2" charset="-122"/>
                <a:ea typeface="宋体" panose="02010600030101010101" pitchFamily="2" charset="-122"/>
              </a:rPr>
              <a:t>在相同的环境中能否被别的语素替代下去。</a:t>
            </a:r>
          </a:p>
          <a:p>
            <a:pPr marL="0" indent="0">
              <a:buNone/>
            </a:pPr>
            <a:r>
              <a:rPr lang="zh-CN" altLang="en-US" sz="2400" dirty="0">
                <a:latin typeface="楷体" panose="02010609060101010101" pitchFamily="49" charset="-122"/>
                <a:ea typeface="楷体" panose="02010609060101010101" pitchFamily="49" charset="-122"/>
              </a:rPr>
              <a:t>  马</a:t>
            </a:r>
            <a:r>
              <a:rPr lang="zh-CN" altLang="en-US" sz="2400" b="1" dirty="0">
                <a:solidFill>
                  <a:srgbClr val="FF0000"/>
                </a:solidFill>
                <a:latin typeface="楷体" panose="02010609060101010101" pitchFamily="49" charset="-122"/>
                <a:ea typeface="楷体" panose="02010609060101010101" pitchFamily="49" charset="-122"/>
              </a:rPr>
              <a:t>车</a:t>
            </a:r>
            <a:r>
              <a:rPr lang="zh-CN" altLang="en-US" sz="2400" dirty="0">
                <a:latin typeface="楷体" panose="02010609060101010101" pitchFamily="49" charset="-122"/>
                <a:ea typeface="楷体" panose="02010609060101010101" pitchFamily="49" charset="-122"/>
              </a:rPr>
              <a:t> → 马</a:t>
            </a:r>
            <a:r>
              <a:rPr lang="zh-CN" altLang="en-US" sz="2400" b="1" dirty="0">
                <a:solidFill>
                  <a:srgbClr val="0070C0"/>
                </a:solidFill>
                <a:latin typeface="楷体" panose="02010609060101010101" pitchFamily="49" charset="-122"/>
                <a:ea typeface="楷体" panose="02010609060101010101" pitchFamily="49" charset="-122"/>
              </a:rPr>
              <a:t>尾</a:t>
            </a:r>
            <a:r>
              <a:rPr lang="zh-CN" altLang="en-US" sz="2400" dirty="0">
                <a:latin typeface="楷体" panose="02010609060101010101" pitchFamily="49" charset="-122"/>
                <a:ea typeface="楷体" panose="02010609060101010101" pitchFamily="49" charset="-122"/>
              </a:rPr>
              <a:t>  马</a:t>
            </a:r>
            <a:r>
              <a:rPr lang="zh-CN" altLang="en-US" sz="2400" b="1" dirty="0">
                <a:solidFill>
                  <a:srgbClr val="0070C0"/>
                </a:solidFill>
                <a:latin typeface="楷体" panose="02010609060101010101" pitchFamily="49" charset="-122"/>
                <a:ea typeface="楷体" panose="02010609060101010101" pitchFamily="49" charset="-122"/>
              </a:rPr>
              <a:t>头</a:t>
            </a:r>
            <a:r>
              <a:rPr lang="zh-CN" altLang="en-US" sz="2400" dirty="0">
                <a:latin typeface="楷体" panose="02010609060101010101" pitchFamily="49" charset="-122"/>
                <a:ea typeface="楷体" panose="02010609060101010101" pitchFamily="49" charset="-122"/>
              </a:rPr>
              <a:t>  马</a:t>
            </a:r>
            <a:r>
              <a:rPr lang="zh-CN" altLang="en-US" sz="2400" b="1" dirty="0">
                <a:solidFill>
                  <a:srgbClr val="0070C0"/>
                </a:solidFill>
                <a:latin typeface="楷体" panose="02010609060101010101" pitchFamily="49" charset="-122"/>
                <a:ea typeface="楷体" panose="02010609060101010101" pitchFamily="49" charset="-122"/>
              </a:rPr>
              <a:t>蹄</a:t>
            </a:r>
            <a:r>
              <a:rPr lang="zh-CN" altLang="en-US" sz="2400" dirty="0">
                <a:latin typeface="楷体" panose="02010609060101010101" pitchFamily="49" charset="-122"/>
                <a:ea typeface="楷体" panose="02010609060101010101" pitchFamily="49" charset="-122"/>
              </a:rPr>
              <a:t>  马</a:t>
            </a:r>
            <a:r>
              <a:rPr lang="zh-CN" altLang="en-US" sz="2400" b="1" dirty="0">
                <a:solidFill>
                  <a:srgbClr val="0070C0"/>
                </a:solidFill>
                <a:latin typeface="楷体" panose="02010609060101010101" pitchFamily="49" charset="-122"/>
                <a:ea typeface="楷体" panose="02010609060101010101" pitchFamily="49" charset="-122"/>
              </a:rPr>
              <a:t>鞍</a:t>
            </a: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车”可以被替代</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b="1" dirty="0">
                <a:solidFill>
                  <a:srgbClr val="FF0000"/>
                </a:solidFill>
                <a:latin typeface="楷体" panose="02010609060101010101" pitchFamily="49" charset="-122"/>
                <a:ea typeface="楷体" panose="02010609060101010101" pitchFamily="49" charset="-122"/>
              </a:rPr>
              <a:t>  马</a:t>
            </a:r>
            <a:r>
              <a:rPr lang="zh-CN" altLang="en-US" sz="2400" dirty="0">
                <a:latin typeface="楷体" panose="02010609060101010101" pitchFamily="49" charset="-122"/>
                <a:ea typeface="楷体" panose="02010609060101010101" pitchFamily="49" charset="-122"/>
              </a:rPr>
              <a:t>车 → </a:t>
            </a:r>
            <a:r>
              <a:rPr lang="zh-CN" altLang="en-US" sz="2400" b="1" dirty="0">
                <a:solidFill>
                  <a:srgbClr val="0070C0"/>
                </a:solidFill>
                <a:latin typeface="楷体" panose="02010609060101010101" pitchFamily="49" charset="-122"/>
                <a:ea typeface="楷体" panose="02010609060101010101" pitchFamily="49" charset="-122"/>
              </a:rPr>
              <a:t>牛</a:t>
            </a:r>
            <a:r>
              <a:rPr lang="zh-CN" altLang="en-US" sz="2400" dirty="0">
                <a:latin typeface="楷体" panose="02010609060101010101" pitchFamily="49" charset="-122"/>
                <a:ea typeface="楷体" panose="02010609060101010101" pitchFamily="49" charset="-122"/>
              </a:rPr>
              <a:t>车  </a:t>
            </a:r>
            <a:r>
              <a:rPr lang="zh-CN" altLang="en-US" sz="2400" b="1" dirty="0">
                <a:solidFill>
                  <a:srgbClr val="0070C0"/>
                </a:solidFill>
                <a:latin typeface="楷体" panose="02010609060101010101" pitchFamily="49" charset="-122"/>
                <a:ea typeface="楷体" panose="02010609060101010101" pitchFamily="49" charset="-122"/>
              </a:rPr>
              <a:t>驴</a:t>
            </a:r>
            <a:r>
              <a:rPr lang="zh-CN" altLang="en-US" sz="2400" dirty="0">
                <a:latin typeface="楷体" panose="02010609060101010101" pitchFamily="49" charset="-122"/>
                <a:ea typeface="楷体" panose="02010609060101010101" pitchFamily="49" charset="-122"/>
              </a:rPr>
              <a:t>车  </a:t>
            </a:r>
            <a:r>
              <a:rPr lang="zh-CN" altLang="en-US" sz="2400" b="1" dirty="0">
                <a:solidFill>
                  <a:srgbClr val="0070C0"/>
                </a:solidFill>
                <a:latin typeface="楷体" panose="02010609060101010101" pitchFamily="49" charset="-122"/>
                <a:ea typeface="楷体" panose="02010609060101010101" pitchFamily="49" charset="-122"/>
              </a:rPr>
              <a:t>电</a:t>
            </a:r>
            <a:r>
              <a:rPr lang="zh-CN" altLang="en-US" sz="2400" dirty="0">
                <a:latin typeface="楷体" panose="02010609060101010101" pitchFamily="49" charset="-122"/>
                <a:ea typeface="楷体" panose="02010609060101010101" pitchFamily="49" charset="-122"/>
              </a:rPr>
              <a:t>车  </a:t>
            </a:r>
            <a:r>
              <a:rPr lang="zh-CN" altLang="en-US" sz="2400" b="1" dirty="0">
                <a:solidFill>
                  <a:srgbClr val="0070C0"/>
                </a:solidFill>
                <a:latin typeface="楷体" panose="02010609060101010101" pitchFamily="49" charset="-122"/>
                <a:ea typeface="楷体" panose="02010609060101010101" pitchFamily="49" charset="-122"/>
              </a:rPr>
              <a:t>火</a:t>
            </a:r>
            <a:r>
              <a:rPr lang="zh-CN" altLang="en-US" sz="2400" dirty="0">
                <a:latin typeface="楷体" panose="02010609060101010101" pitchFamily="49" charset="-122"/>
                <a:ea typeface="楷体" panose="02010609060101010101" pitchFamily="49" charset="-122"/>
              </a:rPr>
              <a:t>车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马”可以被替代</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马车：由“马”和“车”两个语素组成。</a:t>
            </a:r>
          </a:p>
        </p:txBody>
      </p:sp>
    </p:spTree>
    <p:extLst>
      <p:ext uri="{BB962C8B-B14F-4D97-AF65-F5344CB8AC3E}">
        <p14:creationId xmlns:p14="http://schemas.microsoft.com/office/powerpoint/2010/main" val="8342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59B30-92B6-BC3D-70F9-1085A92F93FC}"/>
              </a:ext>
            </a:extLst>
          </p:cNvPr>
          <p:cNvSpPr>
            <a:spLocks noGrp="1"/>
          </p:cNvSpPr>
          <p:nvPr>
            <p:ph type="title"/>
          </p:nvPr>
        </p:nvSpPr>
        <p:spPr/>
        <p:txBody>
          <a:bodyPr>
            <a:normAutofit/>
          </a:bodyPr>
          <a:lstStyle/>
          <a:p>
            <a:r>
              <a:rPr lang="zh-CN" altLang="en-US" sz="4000" dirty="0">
                <a:solidFill>
                  <a:srgbClr val="FF0000"/>
                </a:solidFill>
                <a:latin typeface="宋体" panose="02010600030101010101" pitchFamily="2" charset="-122"/>
                <a:ea typeface="宋体" panose="02010600030101010101" pitchFamily="2" charset="-122"/>
              </a:rPr>
              <a:t>延伸阅读</a:t>
            </a:r>
          </a:p>
        </p:txBody>
      </p:sp>
      <p:sp>
        <p:nvSpPr>
          <p:cNvPr id="3" name="内容占位符 2">
            <a:extLst>
              <a:ext uri="{FF2B5EF4-FFF2-40B4-BE49-F238E27FC236}">
                <a16:creationId xmlns:a16="http://schemas.microsoft.com/office/drawing/2014/main" id="{E861B2A6-AAD0-3721-9E04-E4503914FBF1}"/>
              </a:ext>
            </a:extLst>
          </p:cNvPr>
          <p:cNvSpPr>
            <a:spLocks noGrp="1"/>
          </p:cNvSpPr>
          <p:nvPr>
            <p:ph idx="1"/>
          </p:nvPr>
        </p:nvSpPr>
        <p:spPr/>
        <p:txBody>
          <a:bodyPr/>
          <a:lstStyle/>
          <a:p>
            <a:pPr marL="0" inden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陆俭明 沈阳，汉语和汉语研究十五讲：北京大学出版社，</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2003</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（英）伯纳德</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科</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姆里 著</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、沈家煊 罗</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天华 译</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，语言共性和语言类型 第二版：北京大学出版社，</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2010</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3.Maggie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Tallerman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Understanding syntax</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Fifth edition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Routledge, 2020. </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658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FD2D0B-F844-FFA7-3DF1-A712E5CCE537}"/>
              </a:ext>
            </a:extLst>
          </p:cNvPr>
          <p:cNvSpPr>
            <a:spLocks noGrp="1"/>
          </p:cNvSpPr>
          <p:nvPr>
            <p:ph idx="1"/>
          </p:nvPr>
        </p:nvSpPr>
        <p:spPr>
          <a:xfrm>
            <a:off x="622169" y="1036949"/>
            <a:ext cx="10953946" cy="5064600"/>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注意事项：</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）被替换的单位意义不能改变</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*马车 → 马上  马达  马虎   </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马”意义发生了变化</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）两个</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所有单位都要被替换</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如果只有其中一个可以替换，那么整个语言单位还是一个语素。</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蝴蝶：“蝴”可以被替换，“蝶”则不行。</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“蝴蝶”组合起来是一个语素。</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p>
        </p:txBody>
      </p:sp>
    </p:spTree>
    <p:extLst>
      <p:ext uri="{BB962C8B-B14F-4D97-AF65-F5344CB8AC3E}">
        <p14:creationId xmlns:p14="http://schemas.microsoft.com/office/powerpoint/2010/main" val="19943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DCA45B-DCB4-EBA4-21C7-D53E6ECF41DA}"/>
              </a:ext>
            </a:extLst>
          </p:cNvPr>
          <p:cNvSpPr>
            <a:spLocks noGrp="1"/>
          </p:cNvSpPr>
          <p:nvPr>
            <p:ph idx="1"/>
          </p:nvPr>
        </p:nvSpPr>
        <p:spPr>
          <a:xfrm>
            <a:off x="273377" y="188536"/>
            <a:ext cx="11604396" cy="6438507"/>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词：最重要的一级语法单位，造句时能够</a:t>
            </a:r>
            <a:r>
              <a:rPr lang="zh-CN" altLang="en-US" b="1" dirty="0">
                <a:solidFill>
                  <a:srgbClr val="FF0000"/>
                </a:solidFill>
                <a:latin typeface="宋体" panose="02010600030101010101" pitchFamily="2" charset="-122"/>
                <a:ea typeface="宋体" panose="02010600030101010101" pitchFamily="2" charset="-122"/>
              </a:rPr>
              <a:t>独立运用</a:t>
            </a:r>
            <a:r>
              <a:rPr lang="zh-CN" altLang="en-US" dirty="0">
                <a:latin typeface="宋体" panose="02010600030101010101" pitchFamily="2" charset="-122"/>
                <a:ea typeface="宋体" panose="02010600030101010101" pitchFamily="2" charset="-122"/>
              </a:rPr>
              <a:t>的、</a:t>
            </a:r>
            <a:r>
              <a:rPr lang="zh-CN" altLang="en-US" b="1" dirty="0">
                <a:solidFill>
                  <a:srgbClr val="FF0000"/>
                </a:solidFill>
                <a:latin typeface="宋体" panose="02010600030101010101" pitchFamily="2" charset="-122"/>
                <a:ea typeface="宋体" panose="02010600030101010101" pitchFamily="2" charset="-122"/>
              </a:rPr>
              <a:t>最小</a:t>
            </a:r>
            <a:r>
              <a:rPr lang="zh-CN" altLang="en-US" dirty="0">
                <a:latin typeface="宋体" panose="02010600030101010101" pitchFamily="2" charset="-122"/>
                <a:ea typeface="宋体" panose="02010600030101010101" pitchFamily="2" charset="-122"/>
              </a:rPr>
              <a:t>的语言单位。</a:t>
            </a:r>
          </a:p>
          <a:p>
            <a:r>
              <a:rPr lang="zh-CN" altLang="en-US" dirty="0">
                <a:latin typeface="宋体" panose="02010600030101010101" pitchFamily="2" charset="-122"/>
                <a:ea typeface="宋体" panose="02010600030101010101" pitchFamily="2" charset="-122"/>
              </a:rPr>
              <a:t>“独立运用”把词和语素区别开来。语素是语言中最小的音义结合体，但是，语素并不一定都能够独立运用：自由语素可以独立运用，因此，自由语素是词；粘着语素不能独立运用，必须和其他的语素合在一起，才能运用，因此，粘着语素不是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补充条例：当一句话里边把所有可以单用的部分都提开，剩下来不能单用，可也不是一个词的一部分的成分，也是词。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我下午</a:t>
            </a:r>
            <a:r>
              <a:rPr lang="zh-CN" altLang="en-US" sz="2400" b="1" dirty="0">
                <a:solidFill>
                  <a:srgbClr val="FF0000"/>
                </a:solidFill>
                <a:latin typeface="楷体" panose="02010609060101010101" pitchFamily="49" charset="-122"/>
                <a:ea typeface="楷体" panose="02010609060101010101" pitchFamily="49" charset="-122"/>
              </a:rPr>
              <a:t>再</a:t>
            </a:r>
            <a:r>
              <a:rPr lang="zh-CN" altLang="en-US" sz="2400" dirty="0">
                <a:latin typeface="楷体" panose="02010609060101010101" pitchFamily="49" charset="-122"/>
                <a:ea typeface="楷体" panose="02010609060101010101" pitchFamily="49" charset="-122"/>
              </a:rPr>
              <a:t>来。</a:t>
            </a:r>
          </a:p>
          <a:p>
            <a:pPr marL="0" indent="0">
              <a:buNone/>
            </a:pPr>
            <a:r>
              <a:rPr lang="zh-CN" altLang="en-US" sz="2400" dirty="0">
                <a:latin typeface="楷体" panose="02010609060101010101" pitchFamily="49" charset="-122"/>
                <a:ea typeface="楷体" panose="02010609060101010101" pitchFamily="49" charset="-122"/>
              </a:rPr>
              <a:t>  比赛现在开始</a:t>
            </a:r>
            <a:r>
              <a:rPr lang="zh-CN" altLang="en-US" sz="2400" b="1" dirty="0">
                <a:solidFill>
                  <a:srgbClr val="FF0000"/>
                </a:solidFill>
                <a:latin typeface="楷体" panose="02010609060101010101" pitchFamily="49" charset="-122"/>
                <a:ea typeface="楷体" panose="02010609060101010101" pitchFamily="49" charset="-122"/>
              </a:rPr>
              <a:t>吧</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“最小”把词和词组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短语区别开来。词不能分割和扩展，也就是说中间不能插入别的成分。</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大衣∶新大衣∶*大的衣</a:t>
            </a:r>
            <a:endParaRPr lang="en-US" altLang="zh-CN" sz="2400" dirty="0">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语法研究通常以词为界，词以上的规则叫</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句法</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，词以下的规则叫做</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词法</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lang="en-US" altLang="zh-CN" dirty="0">
              <a:latin typeface="宋体" panose="02010600030101010101" pitchFamily="2" charset="-122"/>
              <a:ea typeface="宋体" panose="02010600030101010101" pitchFamily="2" charset="-122"/>
            </a:endParaRPr>
          </a:p>
          <a:p>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8055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8486C0-CD43-652A-132F-8FE163C664CC}"/>
              </a:ext>
            </a:extLst>
          </p:cNvPr>
          <p:cNvSpPr>
            <a:spLocks noGrp="1"/>
          </p:cNvSpPr>
          <p:nvPr>
            <p:ph idx="1"/>
          </p:nvPr>
        </p:nvSpPr>
        <p:spPr>
          <a:xfrm>
            <a:off x="457199" y="791852"/>
            <a:ext cx="11470821" cy="5837547"/>
          </a:xfrm>
        </p:spPr>
        <p:txBody>
          <a:bodyPr/>
          <a:lstStyle/>
          <a:p>
            <a:pPr marL="0" indent="0" algn="ctr">
              <a:buNone/>
            </a:pPr>
            <a:r>
              <a:rPr lang="zh-CN" altLang="en-US" dirty="0">
                <a:latin typeface="宋体" panose="02010600030101010101" pitchFamily="2" charset="-122"/>
                <a:ea typeface="宋体" panose="02010600030101010101" pitchFamily="2" charset="-122"/>
              </a:rPr>
              <a:t>根据不同的标准，可以把词分成不同的类别</a:t>
            </a:r>
          </a:p>
          <a:p>
            <a:r>
              <a:rPr lang="zh-CN" altLang="en-US" dirty="0">
                <a:latin typeface="宋体" panose="02010600030101010101" pitchFamily="2" charset="-122"/>
                <a:ea typeface="宋体" panose="02010600030101010101" pitchFamily="2" charset="-122"/>
              </a:rPr>
              <a:t>根据意义和作用，可以分成实词和虚词。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实词是意义比较实在（有词汇意义）的词，能做句子的主要成分。</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虚词是意义比较虚（无词汇意义）的词，能够帮助造句，起语法作用，但一般不能单说，不能作句子的主要成分。它们主要在句子中起某种语法作用。</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根据内部成员的数目是否有限，可以分为封闭类词和开放类的词。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封闭类词的成员数目是确定的、有限的。</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开放类词的成员数目原则上是无穷的、无限的。</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355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8206" y="206477"/>
            <a:ext cx="10955594" cy="5970486"/>
          </a:xfrm>
        </p:spPr>
        <p:txBody>
          <a:bodyPr>
            <a:normAutofit fontScale="92500" lnSpcReduction="10000"/>
          </a:bodyPr>
          <a:lstStyle/>
          <a:p>
            <a:r>
              <a:rPr lang="en-US" altLang="zh-CN" dirty="0" err="1"/>
              <a:t>Hengeveld</a:t>
            </a:r>
            <a:r>
              <a:rPr lang="en-US" altLang="zh-CN" dirty="0"/>
              <a:t>(1992)</a:t>
            </a:r>
            <a:r>
              <a:rPr lang="zh-CN" altLang="en-US" dirty="0"/>
              <a:t>通过语言调查发现的词的规律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en-US" altLang="zh-CN" dirty="0" err="1">
                <a:latin typeface="宋体" panose="02010600030101010101" pitchFamily="2" charset="-122"/>
                <a:ea typeface="宋体" panose="02010600030101010101" pitchFamily="2" charset="-122"/>
              </a:rPr>
              <a:t>Hengeveld</a:t>
            </a:r>
            <a:r>
              <a:rPr lang="en-US" altLang="zh-CN" dirty="0">
                <a:latin typeface="宋体" panose="02010600030101010101" pitchFamily="2" charset="-122"/>
                <a:ea typeface="宋体" panose="02010600030101010101" pitchFamily="2" charset="-122"/>
              </a:rPr>
              <a:t> 1992:68 </a:t>
            </a:r>
          </a:p>
          <a:p>
            <a:pPr marL="0" indent="0">
              <a:buNone/>
            </a:pPr>
            <a:r>
              <a:rPr lang="zh-CN" altLang="en-US" dirty="0">
                <a:latin typeface="宋体" panose="02010600030101010101" pitchFamily="2" charset="-122"/>
                <a:ea typeface="宋体" panose="02010600030101010101" pitchFamily="2" charset="-122"/>
              </a:rPr>
              <a:t>词类发生顺序：动词</a:t>
            </a:r>
            <a:r>
              <a:rPr lang="en-US" altLang="zh-CN" dirty="0">
                <a:latin typeface="宋体" panose="02010600030101010101" pitchFamily="2" charset="-122"/>
                <a:ea typeface="宋体" panose="02010600030101010101" pitchFamily="2" charset="-122"/>
              </a:rPr>
              <a:t>&gt;</a:t>
            </a:r>
            <a:r>
              <a:rPr lang="zh-CN" altLang="en-US" dirty="0">
                <a:latin typeface="宋体" panose="02010600030101010101" pitchFamily="2" charset="-122"/>
                <a:ea typeface="宋体" panose="02010600030101010101" pitchFamily="2" charset="-122"/>
              </a:rPr>
              <a:t>名词</a:t>
            </a:r>
            <a:r>
              <a:rPr lang="en-US" altLang="zh-CN" dirty="0">
                <a:latin typeface="宋体" panose="02010600030101010101" pitchFamily="2" charset="-122"/>
                <a:ea typeface="宋体" panose="02010600030101010101" pitchFamily="2" charset="-122"/>
              </a:rPr>
              <a:t>&gt;</a:t>
            </a:r>
            <a:r>
              <a:rPr lang="zh-CN" altLang="en-US" dirty="0">
                <a:latin typeface="宋体" panose="02010600030101010101" pitchFamily="2" charset="-122"/>
                <a:ea typeface="宋体" panose="02010600030101010101" pitchFamily="2" charset="-122"/>
              </a:rPr>
              <a:t>形容词</a:t>
            </a:r>
            <a:r>
              <a:rPr lang="en-US" altLang="zh-CN" dirty="0">
                <a:latin typeface="宋体" panose="02010600030101010101" pitchFamily="2" charset="-122"/>
                <a:ea typeface="宋体" panose="02010600030101010101" pitchFamily="2" charset="-122"/>
              </a:rPr>
              <a:t>&gt;</a:t>
            </a:r>
            <a:r>
              <a:rPr lang="zh-CN" altLang="en-US" dirty="0">
                <a:latin typeface="宋体" panose="02010600030101010101" pitchFamily="2" charset="-122"/>
                <a:ea typeface="宋体" panose="02010600030101010101" pitchFamily="2" charset="-122"/>
              </a:rPr>
              <a:t>副词</a:t>
            </a:r>
            <a:endParaRPr lang="en-US" altLang="zh-CN" dirty="0">
              <a:latin typeface="宋体" panose="02010600030101010101" pitchFamily="2" charset="-122"/>
              <a:ea typeface="宋体" panose="02010600030101010101" pitchFamily="2" charset="-122"/>
            </a:endParaRPr>
          </a:p>
          <a:p>
            <a:pPr marL="0" indent="0">
              <a:buNone/>
            </a:pPr>
            <a:r>
              <a:rPr lang="en-US" altLang="zh-CN" dirty="0" err="1">
                <a:latin typeface="宋体" panose="02010600030101010101" pitchFamily="2" charset="-122"/>
                <a:ea typeface="宋体" panose="02010600030101010101" pitchFamily="2" charset="-122"/>
              </a:rPr>
              <a:t>Hengeveld</a:t>
            </a:r>
            <a:r>
              <a:rPr lang="en-US" altLang="zh-CN" dirty="0">
                <a:latin typeface="宋体" panose="02010600030101010101" pitchFamily="2" charset="-122"/>
                <a:ea typeface="宋体" panose="02010600030101010101" pitchFamily="2" charset="-122"/>
              </a:rPr>
              <a:t> 2010</a:t>
            </a:r>
            <a:r>
              <a:rPr lang="zh-CN" altLang="en-US" dirty="0">
                <a:latin typeface="宋体" panose="02010600030101010101" pitchFamily="2" charset="-122"/>
                <a:ea typeface="宋体" panose="02010600030101010101" pitchFamily="2" charset="-122"/>
              </a:rPr>
              <a:t>：陈述</a:t>
            </a:r>
            <a:r>
              <a:rPr lang="zh-CN" altLang="en-US" dirty="0"/>
              <a:t>⊂指称。</a:t>
            </a:r>
            <a:endParaRPr lang="en-US" altLang="zh-CN" dirty="0"/>
          </a:p>
          <a:p>
            <a:pPr marL="0" indent="0">
              <a:buNone/>
            </a:pPr>
            <a:r>
              <a:rPr lang="zh-CN" altLang="en-US" dirty="0">
                <a:latin typeface="宋体" panose="02010600030101010101" pitchFamily="2" charset="-122"/>
                <a:ea typeface="宋体" panose="02010600030101010101" pitchFamily="2" charset="-122"/>
              </a:rPr>
              <a:t>如果一种语言有一个专门 的词类用于指称短语的核心，那么一定有一个专门的词类用于陈述短语的核心，即一种语言有名词，必定有动词。</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p>
        </p:txBody>
      </p:sp>
      <p:pic>
        <p:nvPicPr>
          <p:cNvPr id="8" name="图片 7"/>
          <p:cNvPicPr>
            <a:picLocks noChangeAspect="1"/>
          </p:cNvPicPr>
          <p:nvPr/>
        </p:nvPicPr>
        <p:blipFill>
          <a:blip r:embed="rId2"/>
          <a:stretch>
            <a:fillRect/>
          </a:stretch>
        </p:blipFill>
        <p:spPr>
          <a:xfrm>
            <a:off x="694702" y="1038684"/>
            <a:ext cx="9680182" cy="2700000"/>
          </a:xfrm>
          <a:prstGeom prst="rect">
            <a:avLst/>
          </a:prstGeom>
        </p:spPr>
      </p:pic>
    </p:spTree>
    <p:extLst>
      <p:ext uri="{BB962C8B-B14F-4D97-AF65-F5344CB8AC3E}">
        <p14:creationId xmlns:p14="http://schemas.microsoft.com/office/powerpoint/2010/main" val="4272836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0706DF-AFAA-D52F-1CC1-58D68B92EC0B}"/>
              </a:ext>
            </a:extLst>
          </p:cNvPr>
          <p:cNvSpPr>
            <a:spLocks noGrp="1"/>
          </p:cNvSpPr>
          <p:nvPr>
            <p:ph idx="1"/>
          </p:nvPr>
        </p:nvSpPr>
        <p:spPr>
          <a:xfrm>
            <a:off x="386498" y="273377"/>
            <a:ext cx="11549687" cy="6212264"/>
          </a:xfrm>
        </p:spPr>
        <p:txBody>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词组：也叫“短语”，词与词的组合，是句子中</a:t>
            </a:r>
            <a:r>
              <a:rPr lang="zh-CN" altLang="en-US" b="1" dirty="0">
                <a:solidFill>
                  <a:srgbClr val="FF0000"/>
                </a:solidFill>
                <a:latin typeface="宋体" panose="02010600030101010101" pitchFamily="2" charset="-122"/>
                <a:ea typeface="宋体" panose="02010600030101010101" pitchFamily="2" charset="-122"/>
              </a:rPr>
              <a:t>作用相当于词</a:t>
            </a:r>
            <a:r>
              <a:rPr lang="zh-CN" altLang="en-US" dirty="0">
                <a:latin typeface="宋体" panose="02010600030101010101" pitchFamily="2" charset="-122"/>
                <a:ea typeface="宋体" panose="02010600030101010101" pitchFamily="2" charset="-122"/>
              </a:rPr>
              <a:t>、而又</a:t>
            </a:r>
            <a:r>
              <a:rPr lang="zh-CN" altLang="en-US" b="1" dirty="0">
                <a:solidFill>
                  <a:srgbClr val="FF0000"/>
                </a:solidFill>
                <a:latin typeface="宋体" panose="02010600030101010101" pitchFamily="2" charset="-122"/>
                <a:ea typeface="宋体" panose="02010600030101010101" pitchFamily="2" charset="-122"/>
              </a:rPr>
              <a:t>大于词</a:t>
            </a:r>
            <a:r>
              <a:rPr lang="zh-CN" altLang="en-US" dirty="0">
                <a:latin typeface="宋体" panose="02010600030101010101" pitchFamily="2" charset="-122"/>
                <a:ea typeface="宋体" panose="02010600030101010101" pitchFamily="2" charset="-122"/>
              </a:rPr>
              <a:t>的由词组成的没有句调的语法单位，是造句的备用单位。</a:t>
            </a:r>
          </a:p>
          <a:p>
            <a:r>
              <a:rPr lang="zh-CN" altLang="en-US" dirty="0">
                <a:latin typeface="宋体" panose="02010600030101010101" pitchFamily="2" charset="-122"/>
                <a:ea typeface="宋体" panose="02010600030101010101" pitchFamily="2" charset="-122"/>
              </a:rPr>
              <a:t>词组的分类：根据能否自由组合，把词组分为自由词组和固定词组两类。</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自由词组的组成成分和顺序不是固定的，可以根据表达的需要临时组合。</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固定词组中的成分一般不能更换、增删，次序不能颠倒，如成语和民间口头流传的词语。</a:t>
            </a:r>
          </a:p>
          <a:p>
            <a:pPr marL="0" indent="0">
              <a:buNone/>
            </a:pPr>
            <a:r>
              <a:rPr lang="zh-CN" altLang="en-US" sz="2400" dirty="0">
                <a:latin typeface="楷体" panose="02010609060101010101" pitchFamily="49" charset="-122"/>
                <a:ea typeface="楷体" panose="02010609060101010101" pitchFamily="49" charset="-122"/>
              </a:rPr>
              <a:t>  成语：四面楚歌、狐假虎威、剑拔弩张</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俗语：换汤不换药、杀鸡焉用牛刀</a:t>
            </a:r>
            <a:r>
              <a:rPr lang="en-US" altLang="zh-CN" sz="2400" dirty="0">
                <a:latin typeface="楷体" panose="02010609060101010101" pitchFamily="49" charset="-122"/>
                <a:ea typeface="楷体" panose="02010609060101010101" pitchFamily="49" charset="-122"/>
              </a:rPr>
              <a:t>……</a:t>
            </a:r>
          </a:p>
          <a:p>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某些古风歌曲</a:t>
            </a:r>
            <a:r>
              <a:rPr lang="zh-CN" altLang="en-US" sz="2400" dirty="0">
                <a:latin typeface="楷体" panose="02010609060101010101" pitchFamily="49" charset="-122"/>
                <a:ea typeface="楷体" panose="02010609060101010101" pitchFamily="49" charset="-122"/>
                <a:sym typeface="Wingdings" panose="05000000000000000000" pitchFamily="2" charset="2"/>
              </a:rPr>
              <a:t>：霸王收起剑，别姬也已走远（</a:t>
            </a:r>
            <a:r>
              <a:rPr lang="en-US" altLang="zh-CN" sz="2400" dirty="0">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肝肠寸未断</a:t>
            </a:r>
            <a:r>
              <a:rPr lang="en-US" altLang="zh-CN" sz="2400" dirty="0">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462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BC06C6-D75C-C5AB-0905-1CEED0D18369}"/>
              </a:ext>
            </a:extLst>
          </p:cNvPr>
          <p:cNvSpPr>
            <a:spLocks noGrp="1"/>
          </p:cNvSpPr>
          <p:nvPr>
            <p:ph idx="1"/>
          </p:nvPr>
        </p:nvSpPr>
        <p:spPr>
          <a:xfrm>
            <a:off x="377071" y="461912"/>
            <a:ext cx="11312165" cy="6014301"/>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判断是词还是词组的方法：扩展法（插入法）</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插入别的成分后，不改变原意</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词组。</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插入后意义改变了，或者没有意义了</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a:t>
            </a:r>
          </a:p>
        </p:txBody>
      </p:sp>
      <p:graphicFrame>
        <p:nvGraphicFramePr>
          <p:cNvPr id="6" name="表格 5">
            <a:extLst>
              <a:ext uri="{FF2B5EF4-FFF2-40B4-BE49-F238E27FC236}">
                <a16:creationId xmlns:a16="http://schemas.microsoft.com/office/drawing/2014/main" id="{3B73A03B-0A3D-0208-CF0D-25D24FC4AA46}"/>
              </a:ext>
            </a:extLst>
          </p:cNvPr>
          <p:cNvGraphicFramePr>
            <a:graphicFrameLocks noGrp="1"/>
          </p:cNvGraphicFramePr>
          <p:nvPr>
            <p:extLst>
              <p:ext uri="{D42A27DB-BD31-4B8C-83A1-F6EECF244321}">
                <p14:modId xmlns:p14="http://schemas.microsoft.com/office/powerpoint/2010/main" val="2961101466"/>
              </p:ext>
            </p:extLst>
          </p:nvPr>
        </p:nvGraphicFramePr>
        <p:xfrm>
          <a:off x="1610965" y="2136710"/>
          <a:ext cx="8448452" cy="2374490"/>
        </p:xfrm>
        <a:graphic>
          <a:graphicData uri="http://schemas.openxmlformats.org/drawingml/2006/table">
            <a:tbl>
              <a:tblPr firstRow="1" bandRow="1"/>
              <a:tblGrid>
                <a:gridCol w="2112113">
                  <a:extLst>
                    <a:ext uri="{9D8B030D-6E8A-4147-A177-3AD203B41FA5}">
                      <a16:colId xmlns:a16="http://schemas.microsoft.com/office/drawing/2014/main" val="2432043013"/>
                    </a:ext>
                  </a:extLst>
                </a:gridCol>
                <a:gridCol w="2112113">
                  <a:extLst>
                    <a:ext uri="{9D8B030D-6E8A-4147-A177-3AD203B41FA5}">
                      <a16:colId xmlns:a16="http://schemas.microsoft.com/office/drawing/2014/main" val="1622995963"/>
                    </a:ext>
                  </a:extLst>
                </a:gridCol>
                <a:gridCol w="2295898">
                  <a:extLst>
                    <a:ext uri="{9D8B030D-6E8A-4147-A177-3AD203B41FA5}">
                      <a16:colId xmlns:a16="http://schemas.microsoft.com/office/drawing/2014/main" val="3600956776"/>
                    </a:ext>
                  </a:extLst>
                </a:gridCol>
                <a:gridCol w="1928328">
                  <a:extLst>
                    <a:ext uri="{9D8B030D-6E8A-4147-A177-3AD203B41FA5}">
                      <a16:colId xmlns:a16="http://schemas.microsoft.com/office/drawing/2014/main" val="3332016615"/>
                    </a:ext>
                  </a:extLst>
                </a:gridCol>
              </a:tblGrid>
              <a:tr h="250723">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词</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词组</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78706"/>
                  </a:ext>
                </a:extLst>
              </a:tr>
              <a:tr h="250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baseline="0" dirty="0">
                          <a:solidFill>
                            <a:schemeClr val="tx1"/>
                          </a:solidFill>
                          <a:latin typeface="宋体" panose="02010600030101010101" pitchFamily="2" charset="-122"/>
                          <a:ea typeface="宋体" panose="02010600030101010101" pitchFamily="2" charset="-122"/>
                          <a:cs typeface="Times New Roman" panose="02020603050405020304" pitchFamily="18" charset="0"/>
                        </a:rPr>
                        <a:t>原式</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扩展式</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baseline="0" dirty="0">
                          <a:solidFill>
                            <a:schemeClr val="tx1"/>
                          </a:solidFill>
                          <a:latin typeface="宋体" panose="02010600030101010101" pitchFamily="2" charset="-122"/>
                          <a:ea typeface="宋体" panose="02010600030101010101" pitchFamily="2" charset="-122"/>
                          <a:cs typeface="Times New Roman" panose="02020603050405020304" pitchFamily="18" charset="0"/>
                        </a:rPr>
                        <a:t>原式</a:t>
                      </a:r>
                      <a:endPar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扩展式</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1104217"/>
                  </a:ext>
                </a:extLst>
              </a:tr>
              <a:tr h="50144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铁路</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*铁的路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铁门</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铁的门</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714744"/>
                  </a:ext>
                </a:extLst>
              </a:tr>
              <a:tr h="50144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杀青</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*杀了青</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杀鸡</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杀了鸡</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7279560"/>
                  </a:ext>
                </a:extLst>
              </a:tr>
              <a:tr h="25072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骨肉</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*骨和肉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血肉</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zh-CN" altLang="en-US" sz="2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血和肉</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229078"/>
                  </a:ext>
                </a:extLst>
              </a:tr>
            </a:tbl>
          </a:graphicData>
        </a:graphic>
      </p:graphicFrame>
    </p:spTree>
    <p:extLst>
      <p:ext uri="{BB962C8B-B14F-4D97-AF65-F5344CB8AC3E}">
        <p14:creationId xmlns:p14="http://schemas.microsoft.com/office/powerpoint/2010/main" val="37705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A02653-5DDD-F1F4-E16C-19F643E39699}"/>
              </a:ext>
            </a:extLst>
          </p:cNvPr>
          <p:cNvSpPr>
            <a:spLocks noGrp="1"/>
          </p:cNvSpPr>
          <p:nvPr>
            <p:ph idx="1"/>
          </p:nvPr>
        </p:nvSpPr>
        <p:spPr>
          <a:xfrm>
            <a:off x="443060" y="282803"/>
            <a:ext cx="11368726" cy="6410227"/>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句子：最大的语法单位，又是</a:t>
            </a:r>
            <a:r>
              <a:rPr lang="zh-CN" altLang="en-US" b="1" dirty="0">
                <a:solidFill>
                  <a:srgbClr val="FF0000"/>
                </a:solidFill>
                <a:latin typeface="宋体" panose="02010600030101010101" pitchFamily="2" charset="-122"/>
                <a:ea typeface="宋体" panose="02010600030101010101" pitchFamily="2" charset="-122"/>
              </a:rPr>
              <a:t>言语交际的基本单位</a:t>
            </a:r>
            <a:r>
              <a:rPr lang="zh-CN" altLang="en-US" dirty="0">
                <a:latin typeface="宋体" panose="02010600030101010101" pitchFamily="2" charset="-122"/>
                <a:ea typeface="宋体" panose="02010600030101010101" pitchFamily="2" charset="-122"/>
              </a:rPr>
              <a:t>，是</a:t>
            </a:r>
            <a:r>
              <a:rPr lang="zh-CN" altLang="en-US" b="1" dirty="0">
                <a:solidFill>
                  <a:srgbClr val="FF0000"/>
                </a:solidFill>
                <a:latin typeface="宋体" panose="02010600030101010101" pitchFamily="2" charset="-122"/>
                <a:ea typeface="宋体" panose="02010600030101010101" pitchFamily="2" charset="-122"/>
              </a:rPr>
              <a:t>表达思想、传递信息的最小单位</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特征：</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）表达相对完整的意思；</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）一般前后都有停顿，并</a:t>
            </a:r>
            <a:r>
              <a:rPr lang="zh-CN" altLang="en-US" b="1" dirty="0">
                <a:solidFill>
                  <a:srgbClr val="FF0000"/>
                </a:solidFill>
                <a:latin typeface="宋体" panose="02010600030101010101" pitchFamily="2" charset="-122"/>
                <a:ea typeface="宋体" panose="02010600030101010101" pitchFamily="2" charset="-122"/>
              </a:rPr>
              <a:t>有完整的语调</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按照语气，可分为</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种不同类型（句型）：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陈述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客观叙述一件事情；</a:t>
            </a:r>
          </a:p>
          <a:p>
            <a:pPr marL="0" indent="0">
              <a:buNone/>
            </a:pPr>
            <a:r>
              <a:rPr lang="zh-CN" altLang="en-US" dirty="0">
                <a:latin typeface="宋体" panose="02010600030101010101" pitchFamily="2" charset="-122"/>
                <a:ea typeface="宋体" panose="02010600030101010101" pitchFamily="2" charset="-122"/>
              </a:rPr>
              <a:t>  祈使</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向对方发出请求或命令；</a:t>
            </a:r>
          </a:p>
          <a:p>
            <a:pPr marL="0" indent="0">
              <a:buNone/>
            </a:pPr>
            <a:r>
              <a:rPr lang="zh-CN" altLang="en-US" dirty="0">
                <a:latin typeface="宋体" panose="02010600030101010101" pitchFamily="2" charset="-122"/>
                <a:ea typeface="宋体" panose="02010600030101010101" pitchFamily="2" charset="-122"/>
              </a:rPr>
              <a:t>  感叹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表达强烈的感情；（以上三类一般语调在句末下降）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疑问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对所述的事情表示疑问。（一般语调在句末上升）</a:t>
            </a:r>
          </a:p>
          <a:p>
            <a:pPr marL="0" indent="0">
              <a:buNone/>
            </a:pPr>
            <a:r>
              <a:rPr lang="zh-CN" altLang="en-US" dirty="0">
                <a:latin typeface="宋体" panose="02010600030101010101" pitchFamily="2" charset="-122"/>
                <a:ea typeface="宋体" panose="02010600030101010101" pitchFamily="2" charset="-122"/>
              </a:rPr>
              <a:t>实际交际中用来对话的一个单说的片段，不管多么短，都是一个句子。</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谁？  </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410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BBA4C-8F57-9315-1A4E-EED3B5EF31BC}"/>
              </a:ext>
            </a:extLst>
          </p:cNvPr>
          <p:cNvSpPr>
            <a:spLocks noGrp="1"/>
          </p:cNvSpPr>
          <p:nvPr>
            <p:ph type="title"/>
          </p:nvPr>
        </p:nvSpPr>
        <p:spPr>
          <a:xfrm>
            <a:off x="838199" y="100467"/>
            <a:ext cx="10515600" cy="1325563"/>
          </a:xfrm>
        </p:spPr>
        <p:txBody>
          <a:bodyPr>
            <a:normAutofit/>
          </a:bodyPr>
          <a:lstStyle/>
          <a:p>
            <a:r>
              <a:rPr lang="zh-CN" altLang="en-US" sz="4000" dirty="0">
                <a:latin typeface="宋体" panose="02010600030101010101" pitchFamily="2" charset="-122"/>
                <a:ea typeface="宋体" panose="02010600030101010101" pitchFamily="2" charset="-122"/>
              </a:rPr>
              <a:t>一、语法和语法单位</a:t>
            </a:r>
          </a:p>
        </p:txBody>
      </p:sp>
      <p:sp>
        <p:nvSpPr>
          <p:cNvPr id="3" name="内容占位符 2">
            <a:extLst>
              <a:ext uri="{FF2B5EF4-FFF2-40B4-BE49-F238E27FC236}">
                <a16:creationId xmlns:a16="http://schemas.microsoft.com/office/drawing/2014/main" id="{E8485881-2BFD-1375-05CC-9A2BAAED8285}"/>
              </a:ext>
            </a:extLst>
          </p:cNvPr>
          <p:cNvSpPr>
            <a:spLocks noGrp="1"/>
          </p:cNvSpPr>
          <p:nvPr>
            <p:ph idx="1"/>
          </p:nvPr>
        </p:nvSpPr>
        <p:spPr>
          <a:xfrm>
            <a:off x="207221" y="1121229"/>
            <a:ext cx="11777557" cy="5736771"/>
          </a:xfrm>
        </p:spPr>
        <p:txBody>
          <a:bodyPr>
            <a:noAutofit/>
          </a:bodyPr>
          <a:lstStyle/>
          <a:p>
            <a:pPr marL="0" indent="0">
              <a:buNone/>
            </a:pPr>
            <a:r>
              <a:rPr lang="zh-CN" altLang="en-US" b="1" dirty="0">
                <a:latin typeface="宋体" panose="02010600030101010101" pitchFamily="2" charset="-122"/>
                <a:ea typeface="宋体" panose="02010600030101010101" pitchFamily="2" charset="-122"/>
              </a:rPr>
              <a:t>（一）语言结构是有规则的</a:t>
            </a:r>
            <a:endParaRPr lang="en-US" altLang="zh-CN" b="1" dirty="0">
              <a:latin typeface="宋体" panose="02010600030101010101" pitchFamily="2" charset="-122"/>
              <a:ea typeface="宋体" panose="02010600030101010101" pitchFamily="2" charset="-122"/>
            </a:endParaRPr>
          </a:p>
          <a:p>
            <a:pPr>
              <a:defRPr/>
            </a:pPr>
            <a:r>
              <a:rPr lang="zh-CN" altLang="en-US" dirty="0">
                <a:solidFill>
                  <a:prstClr val="black"/>
                </a:solidFill>
                <a:latin typeface="宋体" panose="02010600030101010101" pitchFamily="2" charset="-122"/>
                <a:ea typeface="宋体" panose="02010600030101010101" pitchFamily="2" charset="-122"/>
              </a:rPr>
              <a:t>要表达或理解一个句子的信息，不仅要掌握单个符号的意义，还要知道句子中</a:t>
            </a:r>
            <a:r>
              <a:rPr lang="zh-CN" altLang="en-US" b="1" dirty="0">
                <a:solidFill>
                  <a:srgbClr val="FF0000"/>
                </a:solidFill>
                <a:latin typeface="宋体" panose="02010600030101010101" pitchFamily="2" charset="-122"/>
                <a:ea typeface="宋体" panose="02010600030101010101" pitchFamily="2" charset="-122"/>
              </a:rPr>
              <a:t>符号之间的结构关系</a:t>
            </a:r>
            <a:r>
              <a:rPr lang="zh-CN" altLang="en-US" dirty="0">
                <a:solidFill>
                  <a:prstClr val="black"/>
                </a:solidFill>
                <a:latin typeface="宋体" panose="02010600030101010101" pitchFamily="2" charset="-122"/>
                <a:ea typeface="宋体" panose="02010600030101010101" pitchFamily="2" charset="-122"/>
              </a:rPr>
              <a:t>通过什么样的形式实现。用</a:t>
            </a:r>
            <a:r>
              <a:rPr lang="zh-CN" altLang="en-US" b="1" dirty="0">
                <a:solidFill>
                  <a:srgbClr val="FF0000"/>
                </a:solidFill>
                <a:latin typeface="宋体" panose="02010600030101010101" pitchFamily="2" charset="-122"/>
                <a:ea typeface="宋体" panose="02010600030101010101" pitchFamily="2" charset="-122"/>
              </a:rPr>
              <a:t>什么样的形式</a:t>
            </a:r>
            <a:r>
              <a:rPr lang="zh-CN" altLang="en-US" dirty="0">
                <a:solidFill>
                  <a:prstClr val="black"/>
                </a:solidFill>
                <a:latin typeface="宋体" panose="02010600030101010101" pitchFamily="2" charset="-122"/>
                <a:ea typeface="宋体" panose="02010600030101010101" pitchFamily="2" charset="-122"/>
              </a:rPr>
              <a:t>体现符号之间的结构关系，是有</a:t>
            </a:r>
            <a:r>
              <a:rPr lang="zh-CN" altLang="en-US" b="1" dirty="0">
                <a:solidFill>
                  <a:srgbClr val="FF0000"/>
                </a:solidFill>
                <a:latin typeface="宋体" panose="02010600030101010101" pitchFamily="2" charset="-122"/>
                <a:ea typeface="宋体" panose="02010600030101010101" pitchFamily="2" charset="-122"/>
              </a:rPr>
              <a:t>规则</a:t>
            </a:r>
            <a:r>
              <a:rPr lang="zh-CN" altLang="en-US" dirty="0">
                <a:solidFill>
                  <a:prstClr val="black"/>
                </a:solidFill>
                <a:latin typeface="宋体" panose="02010600030101010101" pitchFamily="2" charset="-122"/>
                <a:ea typeface="宋体" panose="02010600030101010101" pitchFamily="2" charset="-122"/>
              </a:rPr>
              <a:t>的。</a:t>
            </a:r>
            <a:endParaRPr lang="en-US" altLang="zh-CN" dirty="0">
              <a:solidFill>
                <a:prstClr val="black"/>
              </a:solidFill>
              <a:latin typeface="宋体" panose="02010600030101010101" pitchFamily="2" charset="-122"/>
              <a:ea typeface="宋体" panose="02010600030101010101" pitchFamily="2" charset="-122"/>
            </a:endParaRPr>
          </a:p>
          <a:p>
            <a:pPr marL="360000" indent="0">
              <a:buNone/>
              <a:defRPr/>
            </a:pPr>
            <a:r>
              <a:rPr lang="zh-CN" altLang="en-US" sz="2400" dirty="0">
                <a:solidFill>
                  <a:prstClr val="black"/>
                </a:solidFill>
                <a:latin typeface="楷体" panose="02010609060101010101" pitchFamily="49" charset="-122"/>
                <a:ea typeface="楷体" panose="02010609060101010101" pitchFamily="49" charset="-122"/>
              </a:rPr>
              <a:t>你爱我。 我爱你。  我爱的人。 我爱人的。</a:t>
            </a:r>
            <a:endParaRPr lang="en-US" altLang="zh-CN" sz="2400" dirty="0">
              <a:solidFill>
                <a:prstClr val="black"/>
              </a:solidFill>
              <a:latin typeface="楷体" panose="02010609060101010101" pitchFamily="49" charset="-122"/>
              <a:ea typeface="楷体" panose="02010609060101010101" pitchFamily="49" charset="-122"/>
            </a:endParaRPr>
          </a:p>
          <a:p>
            <a:pPr marL="360000" indent="0">
              <a:buNone/>
              <a:defRPr/>
            </a:pPr>
            <a:r>
              <a:rPr lang="zh-CN" altLang="en-US" sz="2400" dirty="0">
                <a:solidFill>
                  <a:prstClr val="black"/>
                </a:solidFill>
                <a:latin typeface="楷体" panose="02010609060101010101" pitchFamily="49" charset="-122"/>
                <a:ea typeface="楷体" panose="02010609060101010101" pitchFamily="49" charset="-122"/>
              </a:rPr>
              <a:t>他在屋子里咳嗽。 *他咳嗽在屋子里。</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He coughed in the room</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defRPr/>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我看书。 *我书看。（</a:t>
            </a:r>
            <a:r>
              <a:rPr lang="ja-JP"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私は本を読みます</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360000" indent="0">
              <a:buNone/>
              <a:defRPr/>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我的花。 *花的我。（</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bông</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hoa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của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tôi</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越南语）</a:t>
            </a:r>
            <a:endPar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360000" indent="0">
              <a:buNone/>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You love me.</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You love I.</a:t>
            </a:r>
          </a:p>
          <a:p>
            <a:pPr marL="360000" indent="0">
              <a:buNone/>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a:defRPr/>
            </a:pPr>
            <a:r>
              <a:rPr lang="zh-CN" altLang="en-US" dirty="0">
                <a:solidFill>
                  <a:prstClr val="black"/>
                </a:solidFill>
                <a:latin typeface="宋体" panose="02010600030101010101" pitchFamily="2" charset="-122"/>
                <a:ea typeface="宋体" panose="02010600030101010101" pitchFamily="2" charset="-122"/>
              </a:rPr>
              <a:t>语法分析的主要任务就是把隐而不显的规则整理出来，从感性认识上升到理性认识。</a:t>
            </a:r>
            <a:endParaRPr lang="en-US" altLang="zh-CN"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076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409E4A-DCD6-3686-C183-5A8D26EFBF9C}"/>
              </a:ext>
            </a:extLst>
          </p:cNvPr>
          <p:cNvSpPr>
            <a:spLocks noGrp="1"/>
          </p:cNvSpPr>
          <p:nvPr>
            <p:ph idx="1"/>
          </p:nvPr>
        </p:nvSpPr>
        <p:spPr>
          <a:xfrm>
            <a:off x="452487" y="367645"/>
            <a:ext cx="11293311" cy="6136850"/>
          </a:xfrm>
        </p:spPr>
        <p:txBody>
          <a:bodyPr/>
          <a:lstStyle/>
          <a:p>
            <a:r>
              <a:rPr lang="zh-CN" altLang="en-US" dirty="0">
                <a:latin typeface="宋体" panose="02010600030101010101" pitchFamily="2" charset="-122"/>
                <a:ea typeface="宋体" panose="02010600030101010101" pitchFamily="2" charset="-122"/>
              </a:rPr>
              <a:t>四级语法单位之间的关系</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大单位都是由小单位按照一定的规则组合起来构成的。</a:t>
            </a:r>
          </a:p>
          <a:p>
            <a:endParaRPr lang="zh-CN" altLang="en-US"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DDF163AB-3FA8-9E5A-F8AA-100CFC3BDE6A}"/>
              </a:ext>
            </a:extLst>
          </p:cNvPr>
          <p:cNvPicPr>
            <a:picLocks noChangeAspect="1"/>
          </p:cNvPicPr>
          <p:nvPr/>
        </p:nvPicPr>
        <p:blipFill>
          <a:blip r:embed="rId2"/>
          <a:stretch>
            <a:fillRect/>
          </a:stretch>
        </p:blipFill>
        <p:spPr>
          <a:xfrm>
            <a:off x="2143125" y="863633"/>
            <a:ext cx="7905750" cy="3905250"/>
          </a:xfrm>
          <a:prstGeom prst="rect">
            <a:avLst/>
          </a:prstGeom>
        </p:spPr>
      </p:pic>
    </p:spTree>
    <p:extLst>
      <p:ext uri="{BB962C8B-B14F-4D97-AF65-F5344CB8AC3E}">
        <p14:creationId xmlns:p14="http://schemas.microsoft.com/office/powerpoint/2010/main" val="11199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A429B3-C448-0AC1-FB97-7BC2A5EEC910}"/>
              </a:ext>
            </a:extLst>
          </p:cNvPr>
          <p:cNvSpPr>
            <a:spLocks noGrp="1"/>
          </p:cNvSpPr>
          <p:nvPr>
            <p:ph idx="1"/>
          </p:nvPr>
        </p:nvSpPr>
        <p:spPr>
          <a:xfrm>
            <a:off x="263950" y="188536"/>
            <a:ext cx="11623250" cy="6598763"/>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补充：汉语语法单位的特点</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汉语里语素的地位不亚于词的地位</a:t>
            </a:r>
            <a:r>
              <a:rPr lang="zh-CN" altLang="en-US" dirty="0">
                <a:solidFill>
                  <a:srgbClr val="FF0000"/>
                </a:solidFill>
                <a:latin typeface="宋体" panose="02010600030101010101" pitchFamily="2" charset="-122"/>
                <a:ea typeface="宋体" panose="02010600030101010101" pitchFamily="2" charset="-122"/>
              </a:rPr>
              <a:t>（汉语的音节性，字本位？）</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离合词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短语词：语素间的结合不太紧密、中间可以加入其它成分，能扩展的词。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这类词一般由两个语素组成，可离可合。合在一起的时候，是一个词，具有单一的意义；分离扩展的时候，是词组。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游泳</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游了三次泳（离婚、动员、帮忙、汇报、提醒、结婚</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看见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看得见（推翻、打倒</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汉语里语素和词、词和词组的界限不清。</a:t>
            </a:r>
          </a:p>
          <a:p>
            <a:pPr marL="0" indent="0">
              <a:buNone/>
            </a:pPr>
            <a:r>
              <a:rPr lang="zh-CN" altLang="en-US" sz="2400" dirty="0">
                <a:latin typeface="楷体" panose="02010609060101010101" pitchFamily="49" charset="-122"/>
                <a:ea typeface="楷体" panose="02010609060101010101" pitchFamily="49" charset="-122"/>
              </a:rPr>
              <a:t>  驼毛（词）羊毛（词组）</a:t>
            </a:r>
          </a:p>
          <a:p>
            <a:pPr marL="0" indent="0">
              <a:buNone/>
            </a:pPr>
            <a:r>
              <a:rPr lang="zh-CN" altLang="en-US" sz="2400" dirty="0">
                <a:latin typeface="楷体" panose="02010609060101010101" pitchFamily="49" charset="-122"/>
                <a:ea typeface="楷体" panose="02010609060101010101" pitchFamily="49" charset="-122"/>
              </a:rPr>
              <a:t>  鸭蛋（词</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词组）鸡蛋（词组）</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汉语词组和句子是同一套结构规则。</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He </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flies a plane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（他</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开飞机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To fly a plane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Flying a plane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is easy.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开飞机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容易）</a:t>
            </a:r>
          </a:p>
        </p:txBody>
      </p:sp>
    </p:spTree>
    <p:extLst>
      <p:ext uri="{BB962C8B-B14F-4D97-AF65-F5344CB8AC3E}">
        <p14:creationId xmlns:p14="http://schemas.microsoft.com/office/powerpoint/2010/main" val="333463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53"/>
          <p:cNvGrpSpPr/>
          <p:nvPr/>
        </p:nvGrpSpPr>
        <p:grpSpPr>
          <a:xfrm>
            <a:off x="239184" y="381000"/>
            <a:ext cx="620183" cy="582084"/>
            <a:chOff x="179512" y="1203598"/>
            <a:chExt cx="465414" cy="437296"/>
          </a:xfrm>
        </p:grpSpPr>
        <p:sp>
          <p:nvSpPr>
            <p:cNvPr id="55" name="矩形 54"/>
            <p:cNvSpPr/>
            <p:nvPr/>
          </p:nvSpPr>
          <p:spPr>
            <a:xfrm>
              <a:off x="179512" y="1203598"/>
              <a:ext cx="360577" cy="359377"/>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6" name="矩形 55"/>
            <p:cNvSpPr/>
            <p:nvPr/>
          </p:nvSpPr>
          <p:spPr>
            <a:xfrm>
              <a:off x="354241" y="1349893"/>
              <a:ext cx="290685" cy="291001"/>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cxnSp>
        <p:nvCxnSpPr>
          <p:cNvPr id="57" name="直接连接符 56"/>
          <p:cNvCxnSpPr/>
          <p:nvPr/>
        </p:nvCxnSpPr>
        <p:spPr>
          <a:xfrm>
            <a:off x="956733" y="952500"/>
            <a:ext cx="103251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412" name="标题 1"/>
          <p:cNvSpPr txBox="1"/>
          <p:nvPr/>
        </p:nvSpPr>
        <p:spPr>
          <a:xfrm>
            <a:off x="505884" y="340784"/>
            <a:ext cx="7874000" cy="469900"/>
          </a:xfrm>
          <a:prstGeom prst="rect">
            <a:avLst/>
          </a:prstGeom>
          <a:noFill/>
          <a:ln w="9525">
            <a:noFill/>
          </a:ln>
        </p:spPr>
        <p:txBody>
          <a:bodyPr lIns="121944" tIns="60972" rIns="121944" bIns="60972"/>
          <a:lstStyle/>
          <a:p>
            <a:pPr algn="ctr" defTabSz="913130" eaLnBrk="1" hangingPunct="1"/>
            <a:r>
              <a:rPr lang="zh-CN" altLang="en-US" sz="3200" b="1" dirty="0">
                <a:solidFill>
                  <a:srgbClr val="C80000"/>
                </a:solidFill>
                <a:latin typeface="黑体" panose="02010609060101010101" charset="-122"/>
                <a:ea typeface="黑体" panose="02010609060101010101" charset="-122"/>
              </a:rPr>
              <a:t>第二节 组合规则</a:t>
            </a:r>
          </a:p>
        </p:txBody>
      </p:sp>
      <p:sp>
        <p:nvSpPr>
          <p:cNvPr id="17414" name="文本框 2"/>
          <p:cNvSpPr txBox="1"/>
          <p:nvPr/>
        </p:nvSpPr>
        <p:spPr>
          <a:xfrm>
            <a:off x="2159000" y="2184400"/>
            <a:ext cx="7200900" cy="2061210"/>
          </a:xfrm>
          <a:prstGeom prst="rect">
            <a:avLst/>
          </a:prstGeom>
          <a:noFill/>
          <a:ln w="9525">
            <a:noFill/>
          </a:ln>
        </p:spPr>
        <p:txBody>
          <a:bodyPr>
            <a:spAutoFit/>
          </a:bodyPr>
          <a:lstStyle/>
          <a:p>
            <a:r>
              <a:rPr lang="zh-CN" altLang="en-US" sz="3200" dirty="0">
                <a:latin typeface="黑体" panose="02010609060101010101" charset="-122"/>
                <a:ea typeface="黑体" panose="02010609060101010101" charset="-122"/>
              </a:rPr>
              <a:t>一、语素组合成词的规则</a:t>
            </a:r>
            <a:endParaRPr lang="en-US" altLang="zh-CN" sz="3200" dirty="0">
              <a:latin typeface="黑体" panose="02010609060101010101" charset="-122"/>
              <a:ea typeface="黑体" panose="02010609060101010101" charset="-122"/>
            </a:endParaRPr>
          </a:p>
          <a:p>
            <a:r>
              <a:rPr lang="zh-CN" altLang="en-US" sz="3200" dirty="0">
                <a:latin typeface="黑体" panose="02010609060101010101" charset="-122"/>
                <a:ea typeface="黑体" panose="02010609060101010101" charset="-122"/>
              </a:rPr>
              <a:t>二、词组成词组和句子的规则</a:t>
            </a:r>
            <a:endParaRPr lang="en-US" altLang="zh-CN" sz="3200" dirty="0">
              <a:latin typeface="黑体" panose="02010609060101010101" charset="-122"/>
              <a:ea typeface="黑体" panose="02010609060101010101" charset="-122"/>
            </a:endParaRPr>
          </a:p>
          <a:p>
            <a:r>
              <a:rPr lang="zh-CN" altLang="en-US" sz="3200" dirty="0">
                <a:latin typeface="黑体" panose="02010609060101010101" charset="-122"/>
                <a:ea typeface="黑体" panose="02010609060101010101" charset="-122"/>
              </a:rPr>
              <a:t>三、组合的层次性</a:t>
            </a:r>
            <a:endParaRPr lang="en-US" altLang="zh-CN" sz="3200" dirty="0">
              <a:latin typeface="黑体" panose="02010609060101010101" charset="-122"/>
              <a:ea typeface="黑体" panose="02010609060101010101" charset="-122"/>
            </a:endParaRPr>
          </a:p>
          <a:p>
            <a:r>
              <a:rPr lang="zh-CN" altLang="en-US" sz="3200" dirty="0">
                <a:latin typeface="黑体" panose="02010609060101010101" charset="-122"/>
                <a:ea typeface="黑体" panose="02010609060101010101" charset="-122"/>
              </a:rPr>
              <a:t>四、组合的递归性和开放性</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71672-2574-C4BC-0EE1-44536652BD97}"/>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二、组合规则</a:t>
            </a:r>
          </a:p>
        </p:txBody>
      </p:sp>
      <p:sp>
        <p:nvSpPr>
          <p:cNvPr id="3" name="内容占位符 2">
            <a:extLst>
              <a:ext uri="{FF2B5EF4-FFF2-40B4-BE49-F238E27FC236}">
                <a16:creationId xmlns:a16="http://schemas.microsoft.com/office/drawing/2014/main" id="{3C83755F-F041-338E-2DAE-3A722F2204A2}"/>
              </a:ext>
            </a:extLst>
          </p:cNvPr>
          <p:cNvSpPr>
            <a:spLocks noGrp="1"/>
          </p:cNvSpPr>
          <p:nvPr>
            <p:ph idx="1"/>
          </p:nvPr>
        </p:nvSpPr>
        <p:spPr>
          <a:xfrm>
            <a:off x="142973" y="1690688"/>
            <a:ext cx="11906054" cy="4773138"/>
          </a:xfrm>
        </p:spPr>
        <p:txBody>
          <a:bodyPr>
            <a:normAutofit/>
          </a:bodyPr>
          <a:lstStyle/>
          <a:p>
            <a:r>
              <a:rPr lang="zh-CN" altLang="en-US" dirty="0">
                <a:latin typeface="宋体" panose="02010600030101010101" pitchFamily="2" charset="-122"/>
                <a:ea typeface="宋体" panose="02010600030101010101" pitchFamily="2" charset="-122"/>
              </a:rPr>
              <a:t>语法单位相互连接起来构成更大的语言片段的规则。</a:t>
            </a: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（一）语素组合成词的规则</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语素的类型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）能否独立成词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自由语素（</a:t>
            </a:r>
            <a:r>
              <a:rPr lang="en-US" altLang="zh-CN" dirty="0">
                <a:latin typeface="Times New Roman" panose="02020603050405020304" pitchFamily="18" charset="0"/>
                <a:ea typeface="宋体" panose="02010600030101010101" pitchFamily="2" charset="-122"/>
                <a:cs typeface="Times New Roman" panose="02020603050405020304" pitchFamily="18" charset="0"/>
              </a:rPr>
              <a:t>Free Morphemes</a:t>
            </a:r>
            <a:r>
              <a:rPr lang="zh-CN" altLang="en-US" dirty="0">
                <a:latin typeface="宋体" panose="02010600030101010101" pitchFamily="2" charset="-122"/>
                <a:ea typeface="宋体" panose="02010600030101010101" pitchFamily="2" charset="-122"/>
              </a:rPr>
              <a:t>）：能够独立成词的语素，又叫“成词语素” 。</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人 山 去 好</a:t>
            </a:r>
            <a:r>
              <a:rPr lang="en-US" altLang="zh-CN" sz="2400" dirty="0">
                <a:latin typeface="楷体" panose="02010609060101010101" pitchFamily="49" charset="-122"/>
                <a:ea typeface="楷体" panose="02010609060101010101" pitchFamily="49" charset="-122"/>
              </a:rPr>
              <a:t>……</a:t>
            </a:r>
          </a:p>
          <a:p>
            <a:r>
              <a:rPr lang="zh-CN" altLang="en-US" dirty="0">
                <a:latin typeface="宋体" panose="02010600030101010101" pitchFamily="2" charset="-122"/>
                <a:ea typeface="宋体" panose="02010600030101010101" pitchFamily="2" charset="-122"/>
              </a:rPr>
              <a:t>黏着语素（</a:t>
            </a:r>
            <a:r>
              <a:rPr lang="en-US" altLang="zh-CN" dirty="0">
                <a:latin typeface="Times New Roman" panose="02020603050405020304" pitchFamily="18" charset="0"/>
                <a:ea typeface="宋体" panose="02010600030101010101" pitchFamily="2" charset="-122"/>
                <a:cs typeface="Times New Roman" panose="02020603050405020304" pitchFamily="18" charset="0"/>
              </a:rPr>
              <a:t>Bound Morphemes</a:t>
            </a:r>
            <a:r>
              <a:rPr lang="zh-CN" altLang="en-US" dirty="0">
                <a:latin typeface="宋体" panose="02010600030101010101" pitchFamily="2" charset="-122"/>
                <a:ea typeface="宋体" panose="02010600030101010101" pitchFamily="2" charset="-122"/>
              </a:rPr>
              <a:t>）：不能独立成词的语素。</a:t>
            </a:r>
          </a:p>
          <a:p>
            <a:pPr marL="0" indent="0">
              <a:buNone/>
            </a:pPr>
            <a:r>
              <a:rPr lang="zh-CN" altLang="en-US" sz="2400" dirty="0">
                <a:latin typeface="楷体" panose="02010609060101010101" pitchFamily="49" charset="-122"/>
                <a:ea typeface="楷体" panose="02010609060101010101" pitchFamily="49" charset="-122"/>
              </a:rPr>
              <a:t>  民 果 歹 世</a:t>
            </a:r>
            <a:r>
              <a:rPr lang="en-US" altLang="zh-CN" sz="24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85870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CFF49C-ADF6-28C6-B09B-E698029FEB7E}"/>
              </a:ext>
            </a:extLst>
          </p:cNvPr>
          <p:cNvSpPr>
            <a:spLocks noGrp="1"/>
          </p:cNvSpPr>
          <p:nvPr>
            <p:ph idx="1"/>
          </p:nvPr>
        </p:nvSpPr>
        <p:spPr>
          <a:xfrm>
            <a:off x="129310" y="554183"/>
            <a:ext cx="11831782" cy="5745018"/>
          </a:xfrm>
        </p:spPr>
        <p:txBody>
          <a:bodyPr>
            <a:normAutofit fontScale="92500"/>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）语素在词中的不同作用，分为词根、词缀。</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词根（</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Root</a:t>
            </a:r>
            <a:r>
              <a:rPr lang="zh-CN" altLang="en-US" dirty="0">
                <a:latin typeface="宋体" panose="02010600030101010101" pitchFamily="2" charset="-122"/>
                <a:ea typeface="宋体" panose="02010600030101010101" pitchFamily="2" charset="-122"/>
              </a:rPr>
              <a:t>）：词的核心部分，词的意义主要是由它体现出来，它可以单独构成词，也可以彼此组合成词。词根既有自由的，也有黏着的。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汉语：水、电，桌、椅</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happy</a:t>
            </a:r>
            <a:r>
              <a:rPr lang="en-US" altLang="zh-CN" sz="2400" dirty="0">
                <a:latin typeface="楷体" panose="02010609060101010101" pitchFamily="49" charset="-122"/>
                <a:ea typeface="楷体" panose="02010609060101010101" pitchFamily="49" charset="-122"/>
              </a:rPr>
              <a:t>……</a:t>
            </a:r>
          </a:p>
          <a:p>
            <a:r>
              <a:rPr lang="zh-CN" altLang="en-US" dirty="0">
                <a:latin typeface="宋体" panose="02010600030101010101" pitchFamily="2" charset="-122"/>
                <a:ea typeface="宋体" panose="02010600030101010101" pitchFamily="2" charset="-122"/>
              </a:rPr>
              <a:t>词缀：只能黏附在词根上的语素，本身不能单独成词。</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）按位置分，词缀可以分为前缀、中缀和后缀。</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黏附在词根前面的词缀称为</a:t>
            </a:r>
            <a:r>
              <a:rPr lang="zh-CN" altLang="en-US" b="1" dirty="0">
                <a:solidFill>
                  <a:srgbClr val="FF0000"/>
                </a:solidFill>
                <a:latin typeface="宋体" panose="02010600030101010101" pitchFamily="2" charset="-122"/>
                <a:ea typeface="宋体" panose="02010600030101010101" pitchFamily="2" charset="-122"/>
              </a:rPr>
              <a:t>前缀</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Prefixes</a:t>
            </a:r>
            <a:r>
              <a:rPr lang="zh-CN" altLang="en-US" dirty="0">
                <a:latin typeface="宋体" panose="02010600030101010101" pitchFamily="2" charset="-122"/>
                <a:ea typeface="宋体" panose="02010600030101010101" pitchFamily="2" charset="-122"/>
              </a:rPr>
              <a:t>）；</a:t>
            </a:r>
            <a:r>
              <a:rPr lang="zh-CN" altLang="en-US" sz="2400" dirty="0">
                <a:latin typeface="楷体" panose="02010609060101010101" pitchFamily="49" charset="-122"/>
                <a:ea typeface="楷体" panose="02010609060101010101" pitchFamily="49" charset="-122"/>
              </a:rPr>
              <a:t>汉语：阿</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 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  pre-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im</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黏附在词根后面的词缀称为</a:t>
            </a:r>
            <a:r>
              <a:rPr lang="zh-CN" altLang="en-US" b="1" dirty="0">
                <a:solidFill>
                  <a:srgbClr val="FF0000"/>
                </a:solidFill>
                <a:latin typeface="宋体" panose="02010600030101010101" pitchFamily="2" charset="-122"/>
                <a:ea typeface="宋体" panose="02010600030101010101" pitchFamily="2" charset="-122"/>
              </a:rPr>
              <a:t>后缀</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Suffixes</a:t>
            </a:r>
            <a:r>
              <a:rPr lang="zh-CN" altLang="en-US" dirty="0">
                <a:solidFill>
                  <a:prstClr val="black"/>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a:t>
            </a:r>
            <a:r>
              <a:rPr lang="zh-CN" altLang="en-US" sz="2400" dirty="0">
                <a:latin typeface="楷体" panose="02010609060101010101" pitchFamily="49" charset="-122"/>
                <a:ea typeface="楷体" panose="02010609060101010101" pitchFamily="49" charset="-122"/>
              </a:rPr>
              <a:t>汉语：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子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儿；英语：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-able  -er  -</a:t>
            </a:r>
            <a:endParaRPr lang="zh-CN" altLang="en-US"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插入词根中间的词缀称为</a:t>
            </a:r>
            <a:r>
              <a:rPr lang="zh-CN" altLang="en-US" b="1" dirty="0">
                <a:solidFill>
                  <a:srgbClr val="FF0000"/>
                </a:solidFill>
                <a:latin typeface="宋体" panose="02010600030101010101" pitchFamily="2" charset="-122"/>
                <a:ea typeface="宋体" panose="02010600030101010101" pitchFamily="2" charset="-122"/>
              </a:rPr>
              <a:t>中缀</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Infixes</a:t>
            </a:r>
            <a:r>
              <a:rPr lang="zh-CN" altLang="en-US" dirty="0">
                <a:solidFill>
                  <a:prstClr val="black"/>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马来语：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gembung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（膨胀的）→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el</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embung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（泡泡）；</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kerja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（工作）→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erja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在同一个词根的开头和末尾上附加上的词缀称为</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框缀</a:t>
            </a:r>
            <a:r>
              <a:rPr lang="en-US" altLang="zh-CN"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外接缀</a:t>
            </a:r>
            <a:r>
              <a:rPr lang="en-US" altLang="zh-CN"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循环缀</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Circumfixes</a:t>
            </a:r>
            <a:r>
              <a:rPr lang="zh-CN" altLang="en-US" dirty="0">
                <a:solidFill>
                  <a:prstClr val="black"/>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美国俄克拉荷马州的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Muskogean</a:t>
            </a:r>
            <a:r>
              <a:rPr lang="zh-CN" altLang="en-US" sz="2400" dirty="0">
                <a:latin typeface="楷体" panose="02010609060101010101" pitchFamily="49" charset="-122"/>
                <a:ea typeface="楷体" panose="02010609060101010101" pitchFamily="49" charset="-122"/>
              </a:rPr>
              <a:t>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chokma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（他好）→ </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ik</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chokm</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（他不好）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（否定</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4832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BDA0B0-7DBC-3E36-435F-7EC8BCC6970B}"/>
              </a:ext>
            </a:extLst>
          </p:cNvPr>
          <p:cNvSpPr>
            <a:spLocks noGrp="1"/>
          </p:cNvSpPr>
          <p:nvPr>
            <p:ph idx="1"/>
          </p:nvPr>
        </p:nvSpPr>
        <p:spPr>
          <a:xfrm>
            <a:off x="272716" y="545432"/>
            <a:ext cx="11743792" cy="5631531"/>
          </a:xfrm>
        </p:spPr>
        <p:txBody>
          <a:bodyPr>
            <a:normAutofit lnSpcReduction="10000"/>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）按功能分为派生词缀和屈折词缀</a:t>
            </a:r>
            <a:endParaRPr lang="en-US" altLang="zh-CN" dirty="0">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派生词缀</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Derivational Affixes</a:t>
            </a:r>
            <a:r>
              <a:rPr lang="zh-CN" altLang="en-US" dirty="0">
                <a:latin typeface="宋体" panose="02010600030101010101" pitchFamily="2" charset="-122"/>
                <a:ea typeface="宋体" panose="02010600030101010101" pitchFamily="2" charset="-122"/>
              </a:rPr>
              <a:t>）：黏附在词根上构成新词，增加新的词汇意义或改变词的类别归属。</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a:t>
            </a:r>
            <a:r>
              <a:rPr lang="zh-CN" altLang="en-US" sz="2400" b="1" dirty="0">
                <a:solidFill>
                  <a:srgbClr val="FF0000"/>
                </a:solidFill>
                <a:latin typeface="楷体" panose="02010609060101010101" pitchFamily="49" charset="-122"/>
                <a:ea typeface="楷体" panose="02010609060101010101" pitchFamily="49" charset="-122"/>
              </a:rPr>
              <a:t>阿</a:t>
            </a:r>
            <a:r>
              <a:rPr lang="zh-CN" altLang="en-US" sz="2400" dirty="0">
                <a:latin typeface="楷体" panose="02010609060101010101" pitchFamily="49" charset="-122"/>
                <a:ea typeface="楷体" panose="02010609060101010101" pitchFamily="49" charset="-122"/>
              </a:rPr>
              <a:t>明、</a:t>
            </a:r>
            <a:r>
              <a:rPr lang="zh-CN" altLang="en-US" sz="2400" b="1" dirty="0">
                <a:solidFill>
                  <a:srgbClr val="FF0000"/>
                </a:solidFill>
                <a:latin typeface="楷体" panose="02010609060101010101" pitchFamily="49" charset="-122"/>
                <a:ea typeface="楷体" panose="02010609060101010101" pitchFamily="49" charset="-122"/>
              </a:rPr>
              <a:t>老</a:t>
            </a:r>
            <a:r>
              <a:rPr lang="zh-CN" altLang="en-US" sz="2400" dirty="0">
                <a:latin typeface="楷体" panose="02010609060101010101" pitchFamily="49" charset="-122"/>
                <a:ea typeface="楷体" panose="02010609060101010101" pitchFamily="49" charset="-122"/>
              </a:rPr>
              <a:t>王、拍</a:t>
            </a:r>
            <a:r>
              <a:rPr lang="zh-CN" altLang="en-US" sz="2400" b="1" dirty="0">
                <a:solidFill>
                  <a:srgbClr val="FF0000"/>
                </a:solidFill>
                <a:latin typeface="楷体" panose="02010609060101010101" pitchFamily="49" charset="-122"/>
                <a:ea typeface="楷体" panose="02010609060101010101" pitchFamily="49" charset="-122"/>
              </a:rPr>
              <a:t>子</a:t>
            </a:r>
            <a:r>
              <a:rPr lang="zh-CN" altLang="en-US" sz="2400" dirty="0">
                <a:latin typeface="楷体" panose="02010609060101010101" pitchFamily="49" charset="-122"/>
                <a:ea typeface="楷体" panose="02010609060101010101" pitchFamily="49" charset="-122"/>
              </a:rPr>
              <a:t>、花</a:t>
            </a:r>
            <a:r>
              <a:rPr lang="zh-CN" altLang="en-US" sz="2400" b="1" dirty="0">
                <a:solidFill>
                  <a:srgbClr val="FF0000"/>
                </a:solidFill>
                <a:latin typeface="楷体" panose="02010609060101010101" pitchFamily="49" charset="-122"/>
                <a:ea typeface="楷体" panose="02010609060101010101" pitchFamily="49" charset="-122"/>
              </a:rPr>
              <a:t>儿</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；英语：</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happy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view  work</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kind</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ness</a:t>
            </a:r>
            <a:r>
              <a:rPr lang="en-US" altLang="zh-CN" sz="2400" dirty="0">
                <a:latin typeface="楷体" panose="02010609060101010101" pitchFamily="49" charset="-122"/>
                <a:ea typeface="楷体" panose="02010609060101010101" pitchFamily="49" charset="-122"/>
              </a:rPr>
              <a:t>……</a:t>
            </a:r>
            <a:endParaRPr lang="en-US" altLang="zh-CN" sz="240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词根和派生词缀组成词干。</a:t>
            </a:r>
            <a:endParaRPr lang="en-US" altLang="zh-CN" dirty="0">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屈折词缀</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Inflectional Affixes</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多附加在词干末尾，表示一种语法关系或句法范畴，而不改变原来的词类、不构成新词的语素，与词根或词干的搭配基本可以用语法条件说明（词法规则、词形变化）。屈折词缀也是黏着语素。也可叫“词尾”。</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book——book</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s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look——look</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ed</a:t>
            </a:r>
            <a:r>
              <a:rPr kumimoji="0" lang="en-US" altLang="zh-CN" sz="2400" b="0"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watch——watch</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Times New Roman" panose="02020603050405020304" pitchFamily="18" charset="0"/>
              </a:rPr>
              <a:t>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книг-</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（书，单数）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（主格）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ru-RU"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и</a:t>
            </a:r>
            <a:r>
              <a:rPr kumimoji="0" lang="zh-CN"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属格）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（予格）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（宾格）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ru-RU"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ой</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（工具格）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o</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（位格）</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50880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DA411F5-9C15-44BB-99E4-D65E76C876EE}"/>
              </a:ext>
            </a:extLst>
          </p:cNvPr>
          <p:cNvPicPr>
            <a:picLocks noGrp="1" noChangeAspect="1"/>
          </p:cNvPicPr>
          <p:nvPr>
            <p:ph idx="1"/>
          </p:nvPr>
        </p:nvPicPr>
        <p:blipFill>
          <a:blip r:embed="rId2"/>
          <a:stretch>
            <a:fillRect/>
          </a:stretch>
        </p:blipFill>
        <p:spPr>
          <a:xfrm>
            <a:off x="1375162" y="178977"/>
            <a:ext cx="9441675" cy="6500045"/>
          </a:xfrm>
        </p:spPr>
      </p:pic>
    </p:spTree>
    <p:extLst>
      <p:ext uri="{BB962C8B-B14F-4D97-AF65-F5344CB8AC3E}">
        <p14:creationId xmlns:p14="http://schemas.microsoft.com/office/powerpoint/2010/main" val="26509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8F7DB3-F57D-6131-C516-D79F81F83075}"/>
              </a:ext>
            </a:extLst>
          </p:cNvPr>
          <p:cNvSpPr>
            <a:spLocks noGrp="1"/>
          </p:cNvSpPr>
          <p:nvPr>
            <p:ph idx="1"/>
          </p:nvPr>
        </p:nvSpPr>
        <p:spPr>
          <a:xfrm>
            <a:off x="348792" y="184727"/>
            <a:ext cx="11491274" cy="6373091"/>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）作用不同</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词根和派生词缀属于</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构词语素</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英语：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walk  worker  eatable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；俄语：</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книг</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хорош</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ru-RU"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чита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屈折词缀属于</a:t>
            </a:r>
            <a:r>
              <a:rPr lang="zh-CN" altLang="en-US" b="1" dirty="0">
                <a:solidFill>
                  <a:srgbClr val="FF0000"/>
                </a:solidFill>
                <a:latin typeface="宋体" panose="02010600030101010101" pitchFamily="2" charset="-122"/>
                <a:ea typeface="宋体" panose="02010600030101010101" pitchFamily="2" charset="-122"/>
              </a:rPr>
              <a:t>变词语素</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汉语中绝大部分都是词根语素，派生词缀不多，没有屈折词缀。</a:t>
            </a:r>
            <a:r>
              <a:rPr lang="zh-CN" altLang="en-US" dirty="0">
                <a:solidFill>
                  <a:srgbClr val="FF0000"/>
                </a:solidFill>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Z</a:t>
            </a:r>
            <a:r>
              <a:rPr lang="zh-CN" altLang="en-US" dirty="0">
                <a:solidFill>
                  <a:srgbClr val="FF0000"/>
                </a:solidFill>
                <a:latin typeface="宋体" panose="02010600030101010101" pitchFamily="2" charset="-122"/>
                <a:ea typeface="宋体" panose="02010600030101010101" pitchFamily="2" charset="-122"/>
              </a:rPr>
              <a:t>变韵？）</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汉语中词根以自由语素居多，也有黏着语素。</a:t>
            </a:r>
            <a:endParaRPr lang="en-US" altLang="zh-CN" sz="2400"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练习：分析“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discoverers</a:t>
            </a:r>
            <a:r>
              <a:rPr lang="zh-CN" altLang="en-US" dirty="0">
                <a:latin typeface="楷体" panose="02010609060101010101" pitchFamily="49" charset="-122"/>
                <a:ea typeface="楷体" panose="02010609060101010101" pitchFamily="49" charset="-122"/>
              </a:rPr>
              <a:t>”的内部成分。</a:t>
            </a:r>
          </a:p>
          <a:p>
            <a:endParaRPr lang="zh-CN" altLang="en-US" sz="2400" dirty="0">
              <a:latin typeface="楷体" panose="02010609060101010101" pitchFamily="49" charset="-122"/>
              <a:ea typeface="楷体" panose="02010609060101010101" pitchFamily="49" charset="-122"/>
            </a:endParaRPr>
          </a:p>
        </p:txBody>
      </p:sp>
      <p:graphicFrame>
        <p:nvGraphicFramePr>
          <p:cNvPr id="4" name="表格 4">
            <a:extLst>
              <a:ext uri="{FF2B5EF4-FFF2-40B4-BE49-F238E27FC236}">
                <a16:creationId xmlns:a16="http://schemas.microsoft.com/office/drawing/2014/main" id="{7F6FEADE-ABEE-A875-1A01-DED025E4BFC6}"/>
              </a:ext>
            </a:extLst>
          </p:cNvPr>
          <p:cNvGraphicFramePr>
            <a:graphicFrameLocks noGrp="1"/>
          </p:cNvGraphicFramePr>
          <p:nvPr>
            <p:extLst>
              <p:ext uri="{D42A27DB-BD31-4B8C-83A1-F6EECF244321}">
                <p14:modId xmlns:p14="http://schemas.microsoft.com/office/powerpoint/2010/main" val="1638073948"/>
              </p:ext>
            </p:extLst>
          </p:nvPr>
        </p:nvGraphicFramePr>
        <p:xfrm>
          <a:off x="625835" y="2161966"/>
          <a:ext cx="8127999" cy="228600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169673321"/>
                    </a:ext>
                  </a:extLst>
                </a:gridCol>
                <a:gridCol w="2709333">
                  <a:extLst>
                    <a:ext uri="{9D8B030D-6E8A-4147-A177-3AD203B41FA5}">
                      <a16:colId xmlns:a16="http://schemas.microsoft.com/office/drawing/2014/main" val="1061059173"/>
                    </a:ext>
                  </a:extLst>
                </a:gridCol>
                <a:gridCol w="2709333">
                  <a:extLst>
                    <a:ext uri="{9D8B030D-6E8A-4147-A177-3AD203B41FA5}">
                      <a16:colId xmlns:a16="http://schemas.microsoft.com/office/drawing/2014/main" val="3512320948"/>
                    </a:ext>
                  </a:extLst>
                </a:gridCol>
              </a:tblGrid>
              <a:tr h="370840">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work</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er</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2230311216"/>
                  </a:ext>
                </a:extLst>
              </a:tr>
              <a:tr h="417834">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词根</a:t>
                      </a:r>
                    </a:p>
                  </a:txBody>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派生词缀</a:t>
                      </a: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屈折词缀</a:t>
                      </a:r>
                    </a:p>
                  </a:txBody>
                  <a:tcPr anchor="ctr"/>
                </a:tc>
                <a:extLst>
                  <a:ext uri="{0D108BD9-81ED-4DB2-BD59-A6C34878D82A}">
                    <a16:rowId xmlns:a16="http://schemas.microsoft.com/office/drawing/2014/main" val="109683174"/>
                  </a:ext>
                </a:extLst>
              </a:tr>
              <a:tr h="2286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词干</a:t>
                      </a:r>
                    </a:p>
                  </a:txBody>
                  <a:tcPr/>
                </a:tc>
                <a:tc hMerge="1">
                  <a:txBody>
                    <a:bodyPr/>
                    <a:lstStyle/>
                    <a:p>
                      <a:pPr algn="ct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词尾</a:t>
                      </a:r>
                    </a:p>
                  </a:txBody>
                  <a:tcPr/>
                </a:tc>
                <a:extLst>
                  <a:ext uri="{0D108BD9-81ED-4DB2-BD59-A6C34878D82A}">
                    <a16:rowId xmlns:a16="http://schemas.microsoft.com/office/drawing/2014/main" val="193820798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构词语素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构词语素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变词语素</a:t>
                      </a:r>
                    </a:p>
                  </a:txBody>
                  <a:tcPr/>
                </a:tc>
                <a:extLst>
                  <a:ext uri="{0D108BD9-81ED-4DB2-BD59-A6C34878D82A}">
                    <a16:rowId xmlns:a16="http://schemas.microsoft.com/office/drawing/2014/main" val="2603537833"/>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自由语素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黏着语素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黏着语素</a:t>
                      </a:r>
                    </a:p>
                  </a:txBody>
                  <a:tcPr/>
                </a:tc>
                <a:extLst>
                  <a:ext uri="{0D108BD9-81ED-4DB2-BD59-A6C34878D82A}">
                    <a16:rowId xmlns:a16="http://schemas.microsoft.com/office/drawing/2014/main" val="667637203"/>
                  </a:ext>
                </a:extLst>
              </a:tr>
            </a:tbl>
          </a:graphicData>
        </a:graphic>
      </p:graphicFrame>
      <p:sp>
        <p:nvSpPr>
          <p:cNvPr id="2" name="文本框 1">
            <a:extLst>
              <a:ext uri="{FF2B5EF4-FFF2-40B4-BE49-F238E27FC236}">
                <a16:creationId xmlns:a16="http://schemas.microsoft.com/office/drawing/2014/main" id="{DD8C02AA-AA23-3A3C-3134-0B05F57870F8}"/>
              </a:ext>
            </a:extLst>
          </p:cNvPr>
          <p:cNvSpPr txBox="1"/>
          <p:nvPr/>
        </p:nvSpPr>
        <p:spPr>
          <a:xfrm>
            <a:off x="9059159" y="2677102"/>
            <a:ext cx="2780907" cy="1643527"/>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派生词缀与屈折词缀共现时，派生词缀距离词根更近。</a:t>
            </a:r>
          </a:p>
        </p:txBody>
      </p:sp>
    </p:spTree>
    <p:extLst>
      <p:ext uri="{BB962C8B-B14F-4D97-AF65-F5344CB8AC3E}">
        <p14:creationId xmlns:p14="http://schemas.microsoft.com/office/powerpoint/2010/main" val="208271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E25216-47E1-CA3C-EBBE-E8101E38D630}"/>
              </a:ext>
            </a:extLst>
          </p:cNvPr>
          <p:cNvSpPr>
            <a:spLocks noGrp="1"/>
          </p:cNvSpPr>
          <p:nvPr>
            <p:ph idx="1"/>
          </p:nvPr>
        </p:nvSpPr>
        <p:spPr>
          <a:xfrm>
            <a:off x="452487" y="414779"/>
            <a:ext cx="11048214" cy="6117996"/>
          </a:xfrm>
        </p:spPr>
        <p:txBody>
          <a:bodyPr>
            <a:norm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补充：分层矛盾（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bracketing paradox</a:t>
            </a:r>
            <a:r>
              <a:rPr lang="zh-CN" altLang="en-US" dirty="0">
                <a:latin typeface="宋体" panose="02010600030101010101" pitchFamily="2" charset="-122"/>
                <a:ea typeface="宋体" panose="02010600030101010101" pitchFamily="2" charset="-122"/>
                <a:cs typeface="Times New Roman" panose="02020603050405020304" pitchFamily="18" charset="0"/>
              </a:rPr>
              <a:t>）：词内部语法结构分层中语音与语义的不匹配。</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语音和语义是独立的层面，二者有时一致，有时不一致。</a:t>
            </a:r>
          </a:p>
        </p:txBody>
      </p:sp>
      <p:pic>
        <p:nvPicPr>
          <p:cNvPr id="4" name="图片 3">
            <a:extLst>
              <a:ext uri="{FF2B5EF4-FFF2-40B4-BE49-F238E27FC236}">
                <a16:creationId xmlns:a16="http://schemas.microsoft.com/office/drawing/2014/main" id="{2E0F4D28-C8FA-C62F-763C-747DB92A8734}"/>
              </a:ext>
            </a:extLst>
          </p:cNvPr>
          <p:cNvPicPr>
            <a:picLocks noChangeAspect="1"/>
          </p:cNvPicPr>
          <p:nvPr/>
        </p:nvPicPr>
        <p:blipFill>
          <a:blip r:embed="rId2"/>
          <a:stretch>
            <a:fillRect/>
          </a:stretch>
        </p:blipFill>
        <p:spPr>
          <a:xfrm>
            <a:off x="813707" y="1472454"/>
            <a:ext cx="7571014" cy="3740441"/>
          </a:xfrm>
          <a:prstGeom prst="rect">
            <a:avLst/>
          </a:prstGeom>
        </p:spPr>
      </p:pic>
    </p:spTree>
    <p:extLst>
      <p:ext uri="{BB962C8B-B14F-4D97-AF65-F5344CB8AC3E}">
        <p14:creationId xmlns:p14="http://schemas.microsoft.com/office/powerpoint/2010/main" val="162821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21C09C1-C98D-5609-6F4A-419F3DD24562}"/>
              </a:ext>
            </a:extLst>
          </p:cNvPr>
          <p:cNvSpPr>
            <a:spLocks noGrp="1"/>
          </p:cNvSpPr>
          <p:nvPr>
            <p:ph idx="1"/>
          </p:nvPr>
        </p:nvSpPr>
        <p:spPr>
          <a:xfrm>
            <a:off x="428625" y="371474"/>
            <a:ext cx="11287125" cy="6143625"/>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语素组合成词的方式</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由一个词根语素（在有的语言里加上屈折词缀）构成的词称为</a:t>
            </a:r>
            <a:r>
              <a:rPr lang="zh-CN" altLang="en-US" b="1" dirty="0">
                <a:solidFill>
                  <a:srgbClr val="FF0000"/>
                </a:solidFill>
                <a:latin typeface="宋体" panose="02010600030101010101" pitchFamily="2" charset="-122"/>
                <a:ea typeface="宋体" panose="02010600030101010101" pitchFamily="2" charset="-122"/>
              </a:rPr>
              <a:t>单纯词</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人  书  玻璃  葡萄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look  books  walking  watched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由两个或两个以上的语素组成的词叫</a:t>
            </a:r>
            <a:r>
              <a:rPr lang="zh-CN" altLang="en-US" b="1" dirty="0">
                <a:solidFill>
                  <a:srgbClr val="FF0000"/>
                </a:solidFill>
                <a:latin typeface="宋体" panose="02010600030101010101" pitchFamily="2" charset="-122"/>
                <a:ea typeface="宋体" panose="02010600030101010101" pitchFamily="2" charset="-122"/>
              </a:rPr>
              <a:t>合成词</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合成词可分为：</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）复合词：完全由</a:t>
            </a:r>
            <a:r>
              <a:rPr lang="zh-CN" altLang="en-US" b="1" dirty="0">
                <a:solidFill>
                  <a:srgbClr val="FF0000"/>
                </a:solidFill>
                <a:latin typeface="宋体" panose="02010600030101010101" pitchFamily="2" charset="-122"/>
                <a:ea typeface="宋体" panose="02010600030101010101" pitchFamily="2" charset="-122"/>
              </a:rPr>
              <a:t>词根</a:t>
            </a:r>
            <a:r>
              <a:rPr lang="zh-CN" altLang="en-US" dirty="0">
                <a:latin typeface="宋体" panose="02010600030101010101" pitchFamily="2" charset="-122"/>
                <a:ea typeface="宋体" panose="02010600030101010101" pitchFamily="2" charset="-122"/>
              </a:rPr>
              <a:t>语素按一定规则组合成的词。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白菜  黑板</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waterfall  blackboard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）派生词：由</a:t>
            </a:r>
            <a:r>
              <a:rPr lang="zh-CN" altLang="en-US" b="1" dirty="0">
                <a:solidFill>
                  <a:srgbClr val="FF0000"/>
                </a:solidFill>
                <a:latin typeface="宋体" panose="02010600030101010101" pitchFamily="2" charset="-122"/>
                <a:ea typeface="宋体" panose="02010600030101010101" pitchFamily="2" charset="-122"/>
              </a:rPr>
              <a:t>词根和派生词缀</a:t>
            </a:r>
            <a:r>
              <a:rPr lang="zh-CN" altLang="en-US" dirty="0">
                <a:latin typeface="宋体" panose="02010600030101010101" pitchFamily="2" charset="-122"/>
                <a:ea typeface="宋体" panose="02010600030101010101" pitchFamily="2" charset="-122"/>
              </a:rPr>
              <a:t>构成的词。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读</a:t>
            </a:r>
            <a:r>
              <a:rPr lang="zh-CN" altLang="en-US" sz="2400" b="1" dirty="0">
                <a:solidFill>
                  <a:srgbClr val="FF0000"/>
                </a:solidFill>
                <a:latin typeface="楷体" panose="02010609060101010101" pitchFamily="49" charset="-122"/>
                <a:ea typeface="楷体" panose="02010609060101010101" pitchFamily="49" charset="-122"/>
              </a:rPr>
              <a:t>者</a:t>
            </a:r>
            <a:r>
              <a:rPr lang="zh-CN" altLang="en-US" sz="2400" dirty="0">
                <a:latin typeface="楷体" panose="02010609060101010101" pitchFamily="49" charset="-122"/>
                <a:ea typeface="楷体" panose="02010609060101010101" pitchFamily="49" charset="-122"/>
              </a:rPr>
              <a:t>  杯</a:t>
            </a:r>
            <a:r>
              <a:rPr lang="zh-CN" altLang="en-US" sz="2400" b="1" dirty="0">
                <a:solidFill>
                  <a:srgbClr val="FF0000"/>
                </a:solidFill>
                <a:latin typeface="楷体" panose="02010609060101010101" pitchFamily="49" charset="-122"/>
                <a:ea typeface="楷体" panose="02010609060101010101" pitchFamily="49" charset="-122"/>
              </a:rPr>
              <a:t>子</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possible  nation</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al</a:t>
            </a:r>
            <a:r>
              <a:rPr lang="en-US" altLang="zh-CN" sz="2400" dirty="0">
                <a:latin typeface="楷体" panose="02010609060101010101" pitchFamily="49" charset="-122"/>
                <a:ea typeface="楷体" panose="02010609060101010101" pitchFamily="49" charset="-122"/>
              </a:rPr>
              <a:t>……</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622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2CFAB4D-FD10-2034-25FB-BA27B5D47056}"/>
              </a:ext>
            </a:extLst>
          </p:cNvPr>
          <p:cNvSpPr>
            <a:spLocks noGrp="1"/>
          </p:cNvSpPr>
          <p:nvPr>
            <p:ph idx="1"/>
          </p:nvPr>
        </p:nvSpPr>
        <p:spPr>
          <a:xfrm>
            <a:off x="377072" y="282804"/>
            <a:ext cx="11528982" cy="6221691"/>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语法是音义结合的各结构单位之间的组织规则的汇集，是词、短语、句子等语言单位的结构规律，也就是用词造句的规则。这种规则是</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客观存在</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于一种语言之中，是语言长期发展过程中形成的，说这种语言的全体成员必须共同遵守。内容</a:t>
            </a:r>
            <a:r>
              <a:rPr lang="zh-CN" altLang="en-US" dirty="0">
                <a:latin typeface="宋体" panose="02010600030101010101" pitchFamily="2" charset="-122"/>
                <a:ea typeface="宋体" panose="02010600030101010101" pitchFamily="2" charset="-122"/>
                <a:cs typeface="Times New Roman" panose="02020603050405020304" pitchFamily="18" charset="0"/>
              </a:rPr>
              <a:t>包括：</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词法：词的构成和变化规律、词类</a:t>
            </a: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       构词法</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语素组合成词（白</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菜</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白菜）、</a:t>
            </a:r>
            <a:r>
              <a:rPr lang="en-US" altLang="zh-CN" dirty="0" err="1">
                <a:latin typeface="宋体" panose="02010600030101010101" pitchFamily="2" charset="-122"/>
                <a:ea typeface="宋体" panose="02010600030101010101" pitchFamily="2" charset="-122"/>
                <a:cs typeface="Times New Roman" panose="02020603050405020304" pitchFamily="18" charset="0"/>
              </a:rPr>
              <a:t>work+er</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       构形法</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同一个词的变化（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foot-feet</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look+s</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句法：词组和句子的构成规则。</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词法和句法在不同的语言中表现不同，形成不同的语法体系。</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左大括号 1">
            <a:extLst>
              <a:ext uri="{FF2B5EF4-FFF2-40B4-BE49-F238E27FC236}">
                <a16:creationId xmlns:a16="http://schemas.microsoft.com/office/drawing/2014/main" id="{546EB3F9-3065-A775-5E83-C9090A97C7B2}"/>
              </a:ext>
            </a:extLst>
          </p:cNvPr>
          <p:cNvSpPr/>
          <p:nvPr/>
        </p:nvSpPr>
        <p:spPr>
          <a:xfrm>
            <a:off x="465221" y="2498557"/>
            <a:ext cx="176463" cy="18608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2861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AB0F15-D5C3-194B-E049-11944C886C92}"/>
              </a:ext>
            </a:extLst>
          </p:cNvPr>
          <p:cNvSpPr>
            <a:spLocks noGrp="1"/>
          </p:cNvSpPr>
          <p:nvPr>
            <p:ph idx="1"/>
          </p:nvPr>
        </p:nvSpPr>
        <p:spPr>
          <a:xfrm>
            <a:off x="285750" y="247649"/>
            <a:ext cx="11496675" cy="6296025"/>
          </a:xfrm>
        </p:spPr>
        <p:txBody>
          <a:bodyPr/>
          <a:lstStyle/>
          <a:p>
            <a:pPr marL="0" indent="0">
              <a:buNone/>
            </a:pPr>
            <a:r>
              <a:rPr lang="zh-CN" altLang="en-US" dirty="0">
                <a:latin typeface="宋体" panose="02010600030101010101" pitchFamily="2" charset="-122"/>
                <a:ea typeface="宋体" panose="02010600030101010101" pitchFamily="2" charset="-122"/>
              </a:rPr>
              <a:t>①复合词构词法：</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）并列式：途径  关闭  寒冷  生死  血肉  国家  忘记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）偏正式：飞机  拖鞋  金黄  雪白  龟缩  卷烟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）补充式：扩大  证明  推翻  打倒  压缩  船只  纸张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）动宾式（支配式）：司令  叹气  挂钩  吹牛  跳舞  站岗  鞠躬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）陈述式：月亮  脸红  眼热  胆怯  民主  口吃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汉英复合词差异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英语中复合词就是两个或两个以上的词构成的复杂的词。不同词类的词可以复合成复合词，这在英语中几乎没有限制。</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2" name="表格 1">
            <a:extLst>
              <a:ext uri="{FF2B5EF4-FFF2-40B4-BE49-F238E27FC236}">
                <a16:creationId xmlns:a16="http://schemas.microsoft.com/office/drawing/2014/main" id="{C9625029-21D6-A763-2E00-67E7F5913C03}"/>
              </a:ext>
            </a:extLst>
          </p:cNvPr>
          <p:cNvGraphicFramePr>
            <a:graphicFrameLocks noGrp="1"/>
          </p:cNvGraphicFramePr>
          <p:nvPr>
            <p:extLst>
              <p:ext uri="{D42A27DB-BD31-4B8C-83A1-F6EECF244321}">
                <p14:modId xmlns:p14="http://schemas.microsoft.com/office/powerpoint/2010/main" val="1352826439"/>
              </p:ext>
            </p:extLst>
          </p:nvPr>
        </p:nvGraphicFramePr>
        <p:xfrm>
          <a:off x="1363632" y="4769812"/>
          <a:ext cx="8132323" cy="1463040"/>
        </p:xfrm>
        <a:graphic>
          <a:graphicData uri="http://schemas.openxmlformats.org/drawingml/2006/table">
            <a:tbl>
              <a:tblPr firstRow="1" firstCol="1" bandRow="1">
                <a:tableStyleId>{5940675A-B579-460E-94D1-54222C63F5DA}</a:tableStyleId>
              </a:tblPr>
              <a:tblGrid>
                <a:gridCol w="2169268">
                  <a:extLst>
                    <a:ext uri="{9D8B030D-6E8A-4147-A177-3AD203B41FA5}">
                      <a16:colId xmlns:a16="http://schemas.microsoft.com/office/drawing/2014/main" val="28130204"/>
                    </a:ext>
                  </a:extLst>
                </a:gridCol>
                <a:gridCol w="2062264">
                  <a:extLst>
                    <a:ext uri="{9D8B030D-6E8A-4147-A177-3AD203B41FA5}">
                      <a16:colId xmlns:a16="http://schemas.microsoft.com/office/drawing/2014/main" val="774832092"/>
                    </a:ext>
                  </a:extLst>
                </a:gridCol>
                <a:gridCol w="1751091">
                  <a:extLst>
                    <a:ext uri="{9D8B030D-6E8A-4147-A177-3AD203B41FA5}">
                      <a16:colId xmlns:a16="http://schemas.microsoft.com/office/drawing/2014/main" val="1176861451"/>
                    </a:ext>
                  </a:extLst>
                </a:gridCol>
                <a:gridCol w="2149700">
                  <a:extLst>
                    <a:ext uri="{9D8B030D-6E8A-4147-A177-3AD203B41FA5}">
                      <a16:colId xmlns:a16="http://schemas.microsoft.com/office/drawing/2014/main" val="3255314256"/>
                    </a:ext>
                  </a:extLst>
                </a:gridCol>
              </a:tblGrid>
              <a:tr h="0">
                <a:tc>
                  <a:txBody>
                    <a:bodyPr/>
                    <a:lstStyle/>
                    <a:p>
                      <a:pPr indent="127000" algn="just"/>
                      <a:endParaRPr lang="zh-CN" sz="2400" b="0" kern="100" dirty="0">
                        <a:solidFill>
                          <a:schemeClr val="tx1"/>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形</a:t>
                      </a: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a:t>
                      </a: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a:t>
                      </a:r>
                    </a:p>
                  </a:txBody>
                  <a:tcPr marL="68580" marR="68580" marT="0" marB="0"/>
                </a:tc>
                <a:extLst>
                  <a:ext uri="{0D108BD9-81ED-4DB2-BD59-A6C34878D82A}">
                    <a16:rowId xmlns:a16="http://schemas.microsoft.com/office/drawing/2014/main" val="3327250049"/>
                  </a:ext>
                </a:extLst>
              </a:tr>
              <a:tr h="0">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形</a:t>
                      </a: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bittersweet</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poorhouse</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whitewash</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9547665"/>
                  </a:ext>
                </a:extLst>
              </a:tr>
              <a:tr h="0">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a:t>
                      </a: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headstrong</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homework</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spoon-feed</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8108961"/>
                  </a:ext>
                </a:extLst>
              </a:tr>
              <a:tr h="0">
                <a:tc>
                  <a:txBody>
                    <a:bodyPr/>
                    <a:lstStyle/>
                    <a:p>
                      <a:pPr indent="127000" algn="ctr"/>
                      <a:r>
                        <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a:t>
                      </a:r>
                    </a:p>
                  </a:txBody>
                  <a:tcPr marL="68580" marR="68580" marT="0" marB="0"/>
                </a:tc>
                <a:tc>
                  <a:txBody>
                    <a:bodyPr/>
                    <a:lstStyle/>
                    <a:p>
                      <a:pPr indent="127000" algn="ctr"/>
                      <a:r>
                        <a:rPr lang="en-US" sz="24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pickpocket</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sleepwalk</a:t>
                      </a:r>
                      <a:endParaRPr lang="zh-CN" sz="24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563095"/>
                  </a:ext>
                </a:extLst>
              </a:tr>
            </a:tbl>
          </a:graphicData>
        </a:graphic>
      </p:graphicFrame>
    </p:spTree>
    <p:extLst>
      <p:ext uri="{BB962C8B-B14F-4D97-AF65-F5344CB8AC3E}">
        <p14:creationId xmlns:p14="http://schemas.microsoft.com/office/powerpoint/2010/main" val="414779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93574A-EB1D-FF41-5BFF-5A7ECA984940}"/>
              </a:ext>
            </a:extLst>
          </p:cNvPr>
          <p:cNvSpPr>
            <a:spLocks noGrp="1"/>
          </p:cNvSpPr>
          <p:nvPr>
            <p:ph idx="1"/>
          </p:nvPr>
        </p:nvSpPr>
        <p:spPr>
          <a:xfrm>
            <a:off x="433633" y="377072"/>
            <a:ext cx="11293311" cy="6070862"/>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汉语中的复合词中经常包含粘着语素：</a:t>
            </a: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楷体" panose="02010609060101010101" pitchFamily="49" charset="-122"/>
                <a:ea typeface="楷体" panose="02010609060101010101" pitchFamily="49" charset="-122"/>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开关、提高、铁路（自由语素</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自由语素）</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遥远、友人、经过（粘着语素</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自由语素）</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睡眠、打击、电视（自由语素</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粘着语素）</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朋友、允诺、语言（粘着语素</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粘着语素）</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lvl="0" indent="0">
              <a:buNone/>
              <a:defRPr/>
            </a:pPr>
            <a:r>
              <a:rPr lang="zh-CN" altLang="en-US" dirty="0">
                <a:solidFill>
                  <a:prstClr val="black"/>
                </a:solidFill>
                <a:latin typeface="宋体" panose="02010600030101010101" pitchFamily="2" charset="-122"/>
                <a:ea typeface="宋体" panose="02010600030101010101" pitchFamily="2" charset="-122"/>
              </a:rPr>
              <a:t>②派生词</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构词法（附加法）：</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）前附式：</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老</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板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阿</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哥</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happy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ex</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port……</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）后附式：记</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者</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凳</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子</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work</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er</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kind</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ness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）中嵌式：</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cerlang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（发光的）→</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ce</a:t>
            </a: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me</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rlang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（辉煌）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gigi</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（牙齿）→</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er</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igi</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（锯齿状的物体）（马来语）</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098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C818E57-58D7-CD0E-F9F2-49BE5F3FD866}"/>
              </a:ext>
            </a:extLst>
          </p:cNvPr>
          <p:cNvPicPr>
            <a:picLocks noGrp="1" noChangeAspect="1"/>
          </p:cNvPicPr>
          <p:nvPr>
            <p:ph idx="1"/>
          </p:nvPr>
        </p:nvPicPr>
        <p:blipFill>
          <a:blip r:embed="rId2"/>
          <a:stretch>
            <a:fillRect/>
          </a:stretch>
        </p:blipFill>
        <p:spPr>
          <a:xfrm>
            <a:off x="0" y="881899"/>
            <a:ext cx="9414838" cy="5395856"/>
          </a:xfrm>
          <a:prstGeom prst="rect">
            <a:avLst/>
          </a:prstGeom>
        </p:spPr>
      </p:pic>
      <p:sp>
        <p:nvSpPr>
          <p:cNvPr id="2" name="文本框 1">
            <a:extLst>
              <a:ext uri="{FF2B5EF4-FFF2-40B4-BE49-F238E27FC236}">
                <a16:creationId xmlns:a16="http://schemas.microsoft.com/office/drawing/2014/main" id="{C13A5956-117E-1B02-EA74-D77B825E731E}"/>
              </a:ext>
            </a:extLst>
          </p:cNvPr>
          <p:cNvSpPr txBox="1"/>
          <p:nvPr/>
        </p:nvSpPr>
        <p:spPr>
          <a:xfrm>
            <a:off x="8502977" y="820610"/>
            <a:ext cx="3393649" cy="4355038"/>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defRPr/>
            </a:pPr>
            <a:r>
              <a:rPr lang="zh-CN" altLang="en-US" sz="2800" dirty="0">
                <a:solidFill>
                  <a:prstClr val="black"/>
                </a:solidFill>
                <a:latin typeface="宋体" panose="02010600030101010101" pitchFamily="2" charset="-122"/>
                <a:ea typeface="宋体" panose="02010600030101010101" pitchFamily="2" charset="-122"/>
              </a:rPr>
              <a:t>语素组合成词是语法单位的第一次增量。</a:t>
            </a:r>
          </a:p>
          <a:p>
            <a:pPr>
              <a:lnSpc>
                <a:spcPct val="90000"/>
              </a:lnSpc>
              <a:spcBef>
                <a:spcPts val="1000"/>
              </a:spcBef>
              <a:defRPr/>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现代汉语词典</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字∶词≈</a:t>
            </a:r>
            <a:r>
              <a:rPr lang="en-US" altLang="zh-CN" sz="2400" dirty="0">
                <a:solidFill>
                  <a:prstClr val="black"/>
                </a:solidFill>
                <a:latin typeface="楷体" panose="02010609060101010101" pitchFamily="49" charset="-122"/>
                <a:ea typeface="楷体" panose="02010609060101010101" pitchFamily="49" charset="-122"/>
              </a:rPr>
              <a:t>1∶6</a:t>
            </a:r>
          </a:p>
          <a:p>
            <a:pPr>
              <a:lnSpc>
                <a:spcPct val="90000"/>
              </a:lnSpc>
              <a:spcBef>
                <a:spcPts val="1000"/>
              </a:spcBef>
              <a:defRPr/>
            </a:pPr>
            <a:r>
              <a:rPr lang="zh-CN" altLang="en-US" sz="2400" dirty="0">
                <a:solidFill>
                  <a:prstClr val="black"/>
                </a:solidFill>
                <a:latin typeface="楷体" panose="02010609060101010101" pitchFamily="49" charset="-122"/>
                <a:ea typeface="楷体" panose="02010609060101010101" pitchFamily="49" charset="-122"/>
              </a:rPr>
              <a:t>  语素∶词≈</a:t>
            </a:r>
            <a:r>
              <a:rPr lang="en-US" altLang="zh-CN" sz="2400" dirty="0">
                <a:solidFill>
                  <a:prstClr val="black"/>
                </a:solidFill>
                <a:latin typeface="楷体" panose="02010609060101010101" pitchFamily="49" charset="-122"/>
                <a:ea typeface="楷体" panose="02010609060101010101" pitchFamily="49" charset="-122"/>
              </a:rPr>
              <a:t>1∶6</a:t>
            </a:r>
          </a:p>
          <a:p>
            <a:pPr marL="228600" indent="-228600">
              <a:lnSpc>
                <a:spcPct val="90000"/>
              </a:lnSpc>
              <a:spcBef>
                <a:spcPts val="1000"/>
              </a:spcBef>
              <a:buFont typeface="Arial" panose="020B0604020202020204" pitchFamily="34" charset="0"/>
              <a:buChar char="•"/>
              <a:defRPr/>
            </a:pPr>
            <a:r>
              <a:rPr lang="zh-CN" altLang="en-US" sz="2800" dirty="0">
                <a:solidFill>
                  <a:prstClr val="black"/>
                </a:solidFill>
                <a:latin typeface="宋体" panose="02010600030101010101" pitchFamily="2" charset="-122"/>
                <a:ea typeface="宋体" panose="02010600030101010101" pitchFamily="2" charset="-122"/>
              </a:rPr>
              <a:t>掌握语素和构词法，是以简驭繁，有效地扩大词汇量的一个重要途径。</a:t>
            </a:r>
          </a:p>
        </p:txBody>
      </p:sp>
    </p:spTree>
    <p:extLst>
      <p:ext uri="{BB962C8B-B14F-4D97-AF65-F5344CB8AC3E}">
        <p14:creationId xmlns:p14="http://schemas.microsoft.com/office/powerpoint/2010/main" val="409243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C227DD-6D56-63D9-EC55-9B2003102A69}"/>
              </a:ext>
            </a:extLst>
          </p:cNvPr>
          <p:cNvSpPr>
            <a:spLocks noGrp="1"/>
          </p:cNvSpPr>
          <p:nvPr>
            <p:ph idx="1"/>
          </p:nvPr>
        </p:nvSpPr>
        <p:spPr>
          <a:xfrm>
            <a:off x="419100" y="461914"/>
            <a:ext cx="11391900" cy="6015086"/>
          </a:xfrm>
        </p:spPr>
        <p:txBody>
          <a:bodyPr>
            <a:normAutofit fontScale="92500"/>
          </a:bodyPr>
          <a:lstStyle/>
          <a:p>
            <a:pPr marL="0" indent="0">
              <a:buNone/>
            </a:pPr>
            <a:r>
              <a:rPr lang="zh-CN" altLang="en-US" dirty="0">
                <a:latin typeface="宋体" panose="02010600030101010101" pitchFamily="2" charset="-122"/>
                <a:ea typeface="宋体" panose="02010600030101010101" pitchFamily="2" charset="-122"/>
              </a:rPr>
              <a:t>（二）词组成词组和句子的规则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词与词的组合，或者更准确地说是特定词类与词类的组合，就构成了</a:t>
            </a:r>
            <a:r>
              <a:rPr lang="zh-CN" altLang="en-US" dirty="0">
                <a:solidFill>
                  <a:srgbClr val="FF0000"/>
                </a:solidFill>
                <a:latin typeface="宋体" panose="02010600030101010101" pitchFamily="2" charset="-122"/>
                <a:ea typeface="宋体" panose="02010600030101010101" pitchFamily="2" charset="-122"/>
              </a:rPr>
              <a:t>词组</a:t>
            </a:r>
            <a:r>
              <a:rPr lang="zh-CN" altLang="en-US" dirty="0">
                <a:latin typeface="宋体" panose="02010600030101010101" pitchFamily="2" charset="-122"/>
                <a:ea typeface="宋体" panose="02010600030101010101" pitchFamily="2" charset="-122"/>
              </a:rPr>
              <a:t>。词组作为一种语法单位，它与词实际上是同质而不同量的关系：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聚合角度：词组与词相同，具有相同的句法功能；但从组合角度看，词组与词不同，它们有不同的成分数量。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词组的结构类型：</a:t>
            </a:r>
            <a:endParaRPr lang="en-US"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根据词组的结构方式，可以将其分为若干结构类型，常见的有以下五种：</a:t>
            </a:r>
            <a:endParaRPr lang="en-US"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）主谓结构</a:t>
            </a:r>
            <a:endParaRPr lang="en-US"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）述宾结构</a:t>
            </a:r>
            <a:endParaRPr lang="en-US" altLang="zh-CN" dirty="0">
              <a:latin typeface="黑体" panose="02010609060101010101" charset="-122"/>
              <a:ea typeface="黑体" panose="02010609060101010101" charset="-122"/>
            </a:endParaRPr>
          </a:p>
          <a:p>
            <a:r>
              <a:rPr lang="zh-CN" altLang="en-US"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）偏正结构</a:t>
            </a:r>
            <a:endParaRPr lang="en-US"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4</a:t>
            </a:r>
            <a:r>
              <a:rPr lang="zh-CN" altLang="en-US" dirty="0">
                <a:latin typeface="黑体" panose="02010609060101010101" charset="-122"/>
                <a:ea typeface="黑体" panose="02010609060101010101" charset="-122"/>
              </a:rPr>
              <a:t>）联合结构</a:t>
            </a:r>
            <a:endParaRPr lang="en-US" altLang="zh-CN" dirty="0">
              <a:latin typeface="黑体" panose="02010609060101010101" charset="-122"/>
              <a:ea typeface="黑体" panose="02010609060101010101" charset="-122"/>
            </a:endParaRPr>
          </a:p>
          <a:p>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5</a:t>
            </a:r>
            <a:r>
              <a:rPr lang="zh-CN" altLang="en-US" dirty="0">
                <a:latin typeface="黑体" panose="02010609060101010101" charset="-122"/>
                <a:ea typeface="黑体" panose="02010609060101010101" charset="-122"/>
              </a:rPr>
              <a:t>）补充结构</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1341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FB0E12-5147-2C16-6872-79B39EA23281}"/>
              </a:ext>
            </a:extLst>
          </p:cNvPr>
          <p:cNvSpPr>
            <a:spLocks noGrp="1"/>
          </p:cNvSpPr>
          <p:nvPr>
            <p:ph idx="1"/>
          </p:nvPr>
        </p:nvSpPr>
        <p:spPr>
          <a:xfrm>
            <a:off x="433137" y="609600"/>
            <a:ext cx="10920663" cy="5951621"/>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）主谓结构：由主语和谓语两部分构成，主语是陈述的对象，谓语陈述的内容。</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solidFill>
                  <a:srgbClr val="FF0000"/>
                </a:solidFill>
                <a:latin typeface="宋体" panose="02010600030101010101" pitchFamily="2" charset="-122"/>
                <a:ea typeface="宋体" panose="02010600030101010101" pitchFamily="2" charset="-122"/>
              </a:rPr>
              <a:t>注意：</a:t>
            </a:r>
            <a:r>
              <a:rPr lang="zh-CN" altLang="en-US" sz="2400" dirty="0">
                <a:latin typeface="宋体" panose="02010600030101010101" pitchFamily="2" charset="-122"/>
                <a:ea typeface="宋体" panose="02010600030101010101" pitchFamily="2" charset="-122"/>
              </a:rPr>
              <a:t>主谓结构关系在不同的语言中有不同的形式体现。</a:t>
            </a:r>
            <a:r>
              <a:rPr lang="zh-CN" altLang="en-US" sz="2400" dirty="0">
                <a:solidFill>
                  <a:srgbClr val="FF0000"/>
                </a:solidFill>
                <a:latin typeface="宋体" panose="02010600030101010101" pitchFamily="2" charset="-122"/>
                <a:ea typeface="宋体" panose="02010600030101010101" pitchFamily="2" charset="-122"/>
              </a:rPr>
              <a:t>这主要体现为两点：一是语序，二是主语、谓语对词类的限制。</a:t>
            </a:r>
            <a:r>
              <a:rPr lang="zh-CN" altLang="en-US" sz="2400" dirty="0">
                <a:latin typeface="宋体" panose="02010600030101010101" pitchFamily="2" charset="-122"/>
                <a:ea typeface="宋体" panose="02010600030101010101" pitchFamily="2" charset="-122"/>
              </a:rPr>
              <a:t>英语和汉语里主谓结构都必须是主语在前，谓语在后，但</a:t>
            </a:r>
            <a:r>
              <a:rPr lang="zh-CN" altLang="en-US" sz="2400" dirty="0">
                <a:solidFill>
                  <a:srgbClr val="FF0000"/>
                </a:solidFill>
                <a:latin typeface="宋体" panose="02010600030101010101" pitchFamily="2" charset="-122"/>
                <a:ea typeface="宋体" panose="02010600030101010101" pitchFamily="2" charset="-122"/>
              </a:rPr>
              <a:t>在主语、谓语对词类的限制上有所不同</a:t>
            </a:r>
            <a:r>
              <a:rPr lang="zh-CN" altLang="en-US" sz="2400" dirty="0">
                <a:latin typeface="宋体" panose="02010600030101010101" pitchFamily="2" charset="-122"/>
                <a:ea typeface="宋体" panose="02010600030101010101" pitchFamily="2" charset="-122"/>
              </a:rPr>
              <a:t>。英语里主语必须是名词性成分，如果原本是动词的成分要充当主语，则必须将其变为动名词的形式：</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   Teaching foreigners is very different from teaching natives</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在有词形变化的语言中，主谓关系的形式表现主要是“主谓一致”的形态变化，比如俄语、英语等。</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汉语里，主谓语对词类的限制相对宽松，谓语既可以是名词性性的，也可以是谓词性的：</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黑体" panose="02010609060101010101" charset="-122"/>
                <a:ea typeface="黑体" panose="02010609060101010101" charset="-122"/>
              </a:rPr>
              <a:t>   </a:t>
            </a:r>
            <a:r>
              <a:rPr lang="zh-CN" altLang="en-US" sz="2400" dirty="0">
                <a:latin typeface="楷体_GB2312" pitchFamily="49" charset="-122"/>
                <a:ea typeface="楷体_GB2312" pitchFamily="49" charset="-122"/>
              </a:rPr>
              <a:t>今天星期一。</a:t>
            </a:r>
            <a:endParaRPr lang="en-US" altLang="zh-CN" sz="2400" dirty="0">
              <a:latin typeface="楷体_GB2312" pitchFamily="49" charset="-122"/>
              <a:ea typeface="楷体_GB2312" pitchFamily="49" charset="-122"/>
            </a:endParaRPr>
          </a:p>
          <a:p>
            <a:pPr marL="0" indent="0">
              <a:buNone/>
            </a:pPr>
            <a:r>
              <a:rPr lang="en-US" altLang="zh-CN" sz="2400" dirty="0">
                <a:latin typeface="黑体" panose="02010609060101010101" charset="-122"/>
                <a:ea typeface="黑体" panose="02010609060101010101" charset="-122"/>
              </a:rPr>
              <a:t>   </a:t>
            </a:r>
            <a:r>
              <a:rPr lang="zh-CN" altLang="en-US" sz="2400" dirty="0">
                <a:latin typeface="楷体_GB2312" pitchFamily="49" charset="-122"/>
                <a:ea typeface="楷体_GB2312" pitchFamily="49" charset="-122"/>
              </a:rPr>
              <a:t>讲课不容易。</a:t>
            </a:r>
            <a:endParaRPr lang="en-US" altLang="zh-CN" sz="2400" dirty="0">
              <a:latin typeface="楷体_GB2312" pitchFamily="49" charset="-122"/>
              <a:ea typeface="楷体_GB2312" pitchFamily="49" charset="-122"/>
            </a:endParaRPr>
          </a:p>
          <a:p>
            <a:pPr marL="0" indent="0">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善良是一种美德。</a:t>
            </a:r>
            <a:endParaRPr lang="en-US" altLang="zh-CN" sz="2400" dirty="0">
              <a:latin typeface="楷体_GB2312" pitchFamily="49" charset="-122"/>
              <a:ea typeface="楷体_GB2312" pitchFamily="49" charset="-122"/>
            </a:endParaRPr>
          </a:p>
          <a:p>
            <a:pPr marL="0" indent="0">
              <a:buNone/>
            </a:pPr>
            <a:endParaRPr lang="zh-CN" altLang="en-US"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2553900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矩形 7"/>
          <p:cNvSpPr/>
          <p:nvPr/>
        </p:nvSpPr>
        <p:spPr>
          <a:xfrm>
            <a:off x="175739" y="337664"/>
            <a:ext cx="11840521" cy="6740307"/>
          </a:xfrm>
          <a:prstGeom prst="rect">
            <a:avLst/>
          </a:prstGeom>
          <a:noFill/>
          <a:ln w="9525">
            <a:noFill/>
          </a:ln>
        </p:spPr>
        <p:txBody>
          <a:bodyPr wrap="square">
            <a:spAutoFit/>
          </a:bodyPr>
          <a:lstStyle/>
          <a:p>
            <a:r>
              <a:rPr lang="zh-CN" altLang="en-US" sz="2400" dirty="0">
                <a:latin typeface="黑体" panose="02010609060101010101" charset="-122"/>
                <a:ea typeface="黑体" panose="02010609060101010101" charset="-122"/>
              </a:rPr>
              <a:t>  （</a:t>
            </a:r>
            <a:r>
              <a:rPr lang="en-US" altLang="zh-CN" sz="2400" dirty="0">
                <a:latin typeface="黑体" panose="02010609060101010101" charset="-122"/>
                <a:ea typeface="黑体" panose="02010609060101010101" charset="-122"/>
              </a:rPr>
              <a:t>2</a:t>
            </a:r>
            <a:r>
              <a:rPr lang="zh-CN" altLang="en-US" sz="2400" dirty="0">
                <a:latin typeface="黑体" panose="02010609060101010101" charset="-122"/>
                <a:ea typeface="黑体" panose="02010609060101010101" charset="-122"/>
              </a:rPr>
              <a:t>）</a:t>
            </a:r>
            <a:r>
              <a:rPr lang="zh-CN" altLang="en-US" sz="2400" dirty="0">
                <a:latin typeface="宋体" panose="02010600030101010101" pitchFamily="2" charset="-122"/>
                <a:ea typeface="宋体" panose="02010600030101010101" pitchFamily="2" charset="-122"/>
              </a:rPr>
              <a:t>述宾结构，由述语和宾语组成，述语一般表示行为动作，宾语是受行为动作支配的对象。如“买东西”“爱照相”等。宾语和述语两者之间的排列次序在不同语言中有所差异，语言类型学对世界语言分类时，述语和宾语的次序就是一个重要的指标，如</a:t>
            </a:r>
            <a:r>
              <a:rPr lang="en-US" altLang="zh-CN" sz="2400" dirty="0">
                <a:latin typeface="宋体" panose="02010600030101010101" pitchFamily="2" charset="-122"/>
                <a:ea typeface="宋体" panose="02010600030101010101" pitchFamily="2" charset="-122"/>
                <a:sym typeface="+mn-ea"/>
              </a:rPr>
              <a:t>SOV</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sym typeface="+mn-ea"/>
              </a:rPr>
              <a:t>SVO</a:t>
            </a:r>
            <a:r>
              <a:rPr lang="zh-CN" altLang="en-US" sz="2400" dirty="0">
                <a:latin typeface="宋体" panose="02010600030101010101" pitchFamily="2" charset="-122"/>
                <a:ea typeface="宋体" panose="02010600030101010101" pitchFamily="2" charset="-122"/>
              </a:rPr>
              <a:t>语言的分类。</a:t>
            </a:r>
            <a:endParaRPr lang="en-US" altLang="ja-JP" sz="2400" dirty="0">
              <a:latin typeface="宋体" panose="02010600030101010101" pitchFamily="2" charset="-122"/>
              <a:ea typeface="宋体" panose="02010600030101010101" pitchFamily="2" charset="-122"/>
            </a:endParaRPr>
          </a:p>
          <a:p>
            <a:r>
              <a:rPr lang="ja-JP" altLang="en-US" sz="2400" dirty="0">
                <a:latin typeface="宋体" panose="02010600030101010101" pitchFamily="2" charset="-122"/>
                <a:ea typeface="宋体" panose="02010600030101010101" pitchFamily="2" charset="-122"/>
              </a:rPr>
              <a:t>  </a:t>
            </a:r>
            <a:endParaRPr lang="en-US" altLang="ja-JP" sz="2400" dirty="0">
              <a:latin typeface="宋体" panose="02010600030101010101" pitchFamily="2" charset="-122"/>
              <a:ea typeface="宋体" panose="02010600030101010101" pitchFamily="2" charset="-122"/>
            </a:endParaRPr>
          </a:p>
          <a:p>
            <a:r>
              <a:rPr lang="ja-JP" altLang="en-US" sz="2400" dirty="0">
                <a:latin typeface="宋体" panose="02010600030101010101" pitchFamily="2" charset="-122"/>
                <a:ea typeface="宋体" panose="02010600030101010101" pitchFamily="2" charset="-122"/>
              </a:rPr>
              <a:t>汉语和英语这种</a:t>
            </a:r>
            <a:r>
              <a:rPr lang="en-US" altLang="ja-JP" sz="2400" dirty="0">
                <a:latin typeface="宋体" panose="02010600030101010101" pitchFamily="2" charset="-122"/>
                <a:ea typeface="宋体" panose="02010600030101010101" pitchFamily="2" charset="-122"/>
              </a:rPr>
              <a:t>SVO </a:t>
            </a:r>
            <a:r>
              <a:rPr lang="ja-JP" altLang="en-US" sz="2400" dirty="0">
                <a:latin typeface="宋体" panose="02010600030101010101" pitchFamily="2" charset="-122"/>
                <a:ea typeface="宋体" panose="02010600030101010101" pitchFamily="2" charset="-122"/>
              </a:rPr>
              <a:t>型语言，动宾关系都表现为前动后宾，即出现在动词后面的名词是宾语</a:t>
            </a:r>
            <a:r>
              <a:rPr lang="zh-CN" altLang="en-US" sz="2400" dirty="0">
                <a:latin typeface="宋体" panose="02010600030101010101" pitchFamily="2" charset="-122"/>
                <a:ea typeface="宋体" panose="02010600030101010101" pitchFamily="2" charset="-122"/>
              </a:rPr>
              <a:t>。需要注意的是，</a:t>
            </a:r>
            <a:r>
              <a:rPr lang="ja-JP" altLang="en-US" sz="2400" dirty="0">
                <a:latin typeface="宋体" panose="02010600030101010101" pitchFamily="2" charset="-122"/>
                <a:ea typeface="宋体" panose="02010600030101010101" pitchFamily="2" charset="-122"/>
              </a:rPr>
              <a:t>汉语</a:t>
            </a:r>
            <a:r>
              <a:rPr lang="zh-CN" altLang="en-US" sz="2400" dirty="0">
                <a:latin typeface="宋体" panose="02010600030101010101" pitchFamily="2" charset="-122"/>
                <a:ea typeface="宋体" panose="02010600030101010101" pitchFamily="2" charset="-122"/>
              </a:rPr>
              <a:t>里述语和宾语之间的语义关系十分复杂，如：</a:t>
            </a:r>
            <a:r>
              <a:rPr lang="ja-JP" altLang="en-US" sz="2400" dirty="0">
                <a:latin typeface="宋体" panose="02010600030101010101" pitchFamily="2" charset="-122"/>
                <a:ea typeface="宋体" panose="02010600030101010101" pitchFamily="2" charset="-122"/>
              </a:rPr>
              <a:t>“吃面条、吃火锅、吃馆子”，尽管动词与名词的语义关系很不同，如“吃面条”是动词＋受事，“吃火锅”是动词＋工具，“吃馆子”是动词＋处所，但都是动宾词组。</a:t>
            </a:r>
          </a:p>
          <a:p>
            <a:r>
              <a:rPr lang="ja-JP" altLang="en-US" sz="2400" dirty="0">
                <a:latin typeface="宋体" panose="02010600030101010101" pitchFamily="2" charset="-122"/>
                <a:ea typeface="宋体" panose="02010600030101010101" pitchFamily="2" charset="-122"/>
              </a:rPr>
              <a:t>   </a:t>
            </a:r>
            <a:endParaRPr lang="en-US" altLang="ja-JP" sz="2400" dirty="0">
              <a:latin typeface="宋体" panose="02010600030101010101" pitchFamily="2" charset="-122"/>
              <a:ea typeface="宋体" panose="02010600030101010101" pitchFamily="2" charset="-122"/>
            </a:endParaRPr>
          </a:p>
          <a:p>
            <a:r>
              <a:rPr lang="ja-JP" altLang="en-US" sz="2400" dirty="0">
                <a:latin typeface="宋体" panose="02010600030101010101" pitchFamily="2" charset="-122"/>
                <a:ea typeface="宋体" panose="02010600030101010101" pitchFamily="2" charset="-122"/>
              </a:rPr>
              <a:t>但对于日语等</a:t>
            </a:r>
            <a:r>
              <a:rPr lang="en-US" altLang="ja-JP" sz="2400" dirty="0">
                <a:latin typeface="宋体" panose="02010600030101010101" pitchFamily="2" charset="-122"/>
                <a:ea typeface="宋体" panose="02010600030101010101" pitchFamily="2" charset="-122"/>
              </a:rPr>
              <a:t>SOV </a:t>
            </a:r>
            <a:r>
              <a:rPr lang="ja-JP" altLang="en-US" sz="2400" dirty="0">
                <a:latin typeface="宋体" panose="02010600030101010101" pitchFamily="2" charset="-122"/>
                <a:ea typeface="宋体" panose="02010600030101010101" pitchFamily="2" charset="-122"/>
              </a:rPr>
              <a:t>型语言，动宾关系则是前宾后动，而且宾语往往要有一定的标记。</a:t>
            </a:r>
            <a:r>
              <a:rPr lang="zh-CN" altLang="en-US" sz="2400" dirty="0">
                <a:latin typeface="宋体" panose="02010600030101010101" pitchFamily="2" charset="-122"/>
                <a:ea typeface="宋体" panose="02010600030101010101" pitchFamily="2" charset="-122"/>
              </a:rPr>
              <a:t>如“吃苹果”</a:t>
            </a:r>
            <a:r>
              <a:rPr lang="en-US" altLang="zh-CN" sz="2400" dirty="0">
                <a:latin typeface="宋体" panose="02010600030101010101" pitchFamily="2" charset="-122"/>
                <a:ea typeface="宋体" panose="02010600030101010101" pitchFamily="2" charset="-122"/>
              </a:rPr>
              <a:t>——</a:t>
            </a:r>
            <a:r>
              <a:rPr lang="ja-JP" altLang="en-US" sz="2400" dirty="0">
                <a:latin typeface="宋体" panose="02010600030101010101" pitchFamily="2" charset="-122"/>
                <a:ea typeface="宋体" panose="02010600030101010101" pitchFamily="2" charset="-122"/>
              </a:rPr>
              <a:t>りんご</a:t>
            </a:r>
            <a:r>
              <a:rPr lang="ja-JP" altLang="en-US" sz="2400" dirty="0">
                <a:solidFill>
                  <a:srgbClr val="FF0000"/>
                </a:solidFill>
                <a:latin typeface="宋体" panose="02010600030101010101" pitchFamily="2" charset="-122"/>
                <a:ea typeface="宋体" panose="02010600030101010101" pitchFamily="2" charset="-122"/>
              </a:rPr>
              <a:t>を</a:t>
            </a:r>
            <a:r>
              <a:rPr lang="ja-JP" altLang="en-US" sz="2400" dirty="0">
                <a:latin typeface="宋体" panose="02010600030101010101" pitchFamily="2" charset="-122"/>
                <a:ea typeface="宋体" panose="02010600030101010101" pitchFamily="2" charset="-122"/>
              </a:rPr>
              <a:t>食べる</a:t>
            </a:r>
            <a:r>
              <a:rPr lang="zh-CN" altLang="en-US" sz="2400" dirty="0">
                <a:latin typeface="宋体" panose="02010600030101010101" pitchFamily="2" charset="-122"/>
                <a:ea typeface="宋体" panose="02010600030101010101" pitchFamily="2" charset="-122"/>
              </a:rPr>
              <a:t>。“</a:t>
            </a:r>
            <a:r>
              <a:rPr lang="ja-JP" altLang="en-US" sz="2400" dirty="0">
                <a:solidFill>
                  <a:srgbClr val="FF0000"/>
                </a:solidFill>
                <a:latin typeface="宋体" panose="02010600030101010101" pitchFamily="2" charset="-122"/>
                <a:ea typeface="宋体" panose="02010600030101010101" pitchFamily="2" charset="-122"/>
              </a:rPr>
              <a:t>を</a:t>
            </a:r>
            <a:r>
              <a:rPr lang="zh-CN" altLang="en-US" sz="2400" dirty="0">
                <a:latin typeface="宋体" panose="02010600030101010101" pitchFamily="2" charset="-122"/>
                <a:ea typeface="宋体" panose="02010600030101010101" pitchFamily="2" charset="-122"/>
              </a:rPr>
              <a:t>”是日语里的宾格助词。</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芬兰语语序：</a:t>
            </a:r>
            <a:r>
              <a:rPr lang="en-US" altLang="zh-CN" sz="2400" dirty="0">
                <a:latin typeface="宋体" panose="02010600030101010101" pitchFamily="2" charset="-122"/>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O-V-Aux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O-Aux-V</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Aux-O-V</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V-Aux-O</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Aux-V-O</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宋体" panose="02010600030101010101" pitchFamily="2" charset="-122"/>
                <a:ea typeface="宋体" panose="02010600030101010101" pitchFamily="2" charset="-122"/>
              </a:rPr>
              <a:t> </a:t>
            </a:r>
            <a:r>
              <a:rPr lang="zh-CN" altLang="en-US" sz="24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V-O-Aux</a:t>
            </a:r>
          </a:p>
          <a:p>
            <a:r>
              <a:rPr lang="en-US" altLang="ja-JP"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形态和格助词也是常见的表达述宾关系的语法形式。在有词形变化的语言中，受动词支配做宾语的名词会有相应的词形变化。如上文谈到的日语宾格助词。</a:t>
            </a:r>
            <a:endParaRPr lang="en-US" altLang="zh-CN" sz="2400" dirty="0">
              <a:latin typeface="宋体" panose="02010600030101010101" pitchFamily="2" charset="-122"/>
              <a:ea typeface="宋体" panose="02010600030101010101" pitchFamily="2" charset="-122"/>
            </a:endParaRPr>
          </a:p>
          <a:p>
            <a:endParaRPr lang="en-US" altLang="ja-JP" sz="2400" dirty="0">
              <a:latin typeface="宋体" panose="02010600030101010101" pitchFamily="2" charset="-122"/>
              <a:ea typeface="宋体" panose="02010600030101010101" pitchFamily="2" charset="-122"/>
            </a:endParaRPr>
          </a:p>
          <a:p>
            <a:endParaRPr lang="en-US" altLang="ja-JP" sz="2400" dirty="0">
              <a:latin typeface="宋体" panose="02010600030101010101" pitchFamily="2" charset="-122"/>
              <a:ea typeface="宋体" panose="02010600030101010101" pitchFamily="2" charset="-122"/>
            </a:endParaRPr>
          </a:p>
          <a:p>
            <a:endParaRPr lang="zh-CN" altLang="en-US" sz="2400" dirty="0">
              <a:latin typeface="黑体" panose="02010609060101010101" charset="-122"/>
              <a:ea typeface="黑体" panose="02010609060101010101" charset="-122"/>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64457" y="362857"/>
            <a:ext cx="10889343" cy="5814106"/>
          </a:xfrm>
        </p:spPr>
        <p:txBody>
          <a:bodyPr/>
          <a:lstStyle/>
          <a:p>
            <a:r>
              <a:rPr lang="zh-CN" altLang="en-US" dirty="0">
                <a:latin typeface="宋体" panose="02010600030101010101" pitchFamily="2" charset="-122"/>
                <a:ea typeface="宋体" panose="02010600030101010101" pitchFamily="2" charset="-122"/>
              </a:rPr>
              <a:t>主谓结构的主语和述宾结构的宾语，一般称为动词的论元</a:t>
            </a:r>
            <a:r>
              <a:rPr lang="en-US" altLang="zh-CN" dirty="0">
                <a:latin typeface="宋体" panose="02010600030101010101" pitchFamily="2" charset="-122"/>
                <a:ea typeface="宋体" panose="02010600030101010101" pitchFamily="2" charset="-122"/>
              </a:rPr>
              <a:t>(argument),</a:t>
            </a:r>
            <a:r>
              <a:rPr lang="zh-CN" altLang="en-US" dirty="0">
                <a:latin typeface="宋体" panose="02010600030101010101" pitchFamily="2" charset="-122"/>
                <a:ea typeface="宋体" panose="02010600030101010101" pitchFamily="2" charset="-122"/>
              </a:rPr>
              <a:t>论元与动词在语序上的自由度在不同语言中各不相同，大致的倾向是，形态越丰富的语言越自由，形态越贫乏的越不自由。如英语的形态越来越少，语序也不那么自由了。而形态发达的拉丁语动词和它的论元之间的语序却非常自由。例如拉丁语的“他爱钱”</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704844" y="2438400"/>
            <a:ext cx="4386591" cy="3618000"/>
          </a:xfrm>
          <a:prstGeom prst="rect">
            <a:avLst/>
          </a:prstGeom>
        </p:spPr>
      </p:pic>
      <p:sp>
        <p:nvSpPr>
          <p:cNvPr id="6" name="文本框 5"/>
          <p:cNvSpPr txBox="1"/>
          <p:nvPr/>
        </p:nvSpPr>
        <p:spPr>
          <a:xfrm>
            <a:off x="3585028" y="2669745"/>
            <a:ext cx="5493812" cy="1200329"/>
          </a:xfrm>
          <a:prstGeom prst="rect">
            <a:avLst/>
          </a:prstGeom>
          <a:noFill/>
        </p:spPr>
        <p:txBody>
          <a:bodyPr wrap="none" rtlCol="0">
            <a:spAutoFit/>
          </a:bodyPr>
          <a:lstStyle/>
          <a:p>
            <a:r>
              <a:rPr lang="zh-CN" altLang="en-US" dirty="0"/>
              <a:t>不同的语序基本命题相同，但仍有不同的附加意义：</a:t>
            </a:r>
            <a:endParaRPr lang="en-US" altLang="zh-CN" dirty="0"/>
          </a:p>
          <a:p>
            <a:r>
              <a:rPr lang="zh-CN" altLang="en-US" dirty="0"/>
              <a:t>（</a:t>
            </a:r>
            <a:r>
              <a:rPr lang="en-US" altLang="zh-CN" dirty="0"/>
              <a:t>1</a:t>
            </a:r>
            <a:r>
              <a:rPr lang="zh-CN" altLang="en-US" dirty="0"/>
              <a:t>）（</a:t>
            </a:r>
            <a:r>
              <a:rPr lang="en-US" altLang="zh-CN" dirty="0"/>
              <a:t>2</a:t>
            </a:r>
            <a:r>
              <a:rPr lang="zh-CN" altLang="en-US" dirty="0"/>
              <a:t>）强调主语和宾语钱之间的关系，</a:t>
            </a:r>
            <a:endParaRPr lang="en-US" altLang="zh-CN" dirty="0"/>
          </a:p>
          <a:p>
            <a:r>
              <a:rPr lang="zh-CN" altLang="en-US" dirty="0"/>
              <a:t>（</a:t>
            </a:r>
            <a:r>
              <a:rPr lang="en-US" altLang="zh-CN" dirty="0"/>
              <a:t>3</a:t>
            </a:r>
            <a:r>
              <a:rPr lang="zh-CN" altLang="en-US" dirty="0"/>
              <a:t>）（</a:t>
            </a:r>
            <a:r>
              <a:rPr lang="en-US" altLang="zh-CN" dirty="0"/>
              <a:t>4</a:t>
            </a:r>
            <a:r>
              <a:rPr lang="zh-CN" altLang="en-US" dirty="0"/>
              <a:t>）强调钱对他的吸引力</a:t>
            </a:r>
            <a:endParaRPr lang="en-US" altLang="zh-CN" dirty="0"/>
          </a:p>
          <a:p>
            <a:r>
              <a:rPr lang="zh-CN" altLang="en-US" dirty="0"/>
              <a:t>（</a:t>
            </a:r>
            <a:r>
              <a:rPr lang="en-US" altLang="zh-CN" dirty="0"/>
              <a:t>5</a:t>
            </a:r>
            <a:r>
              <a:rPr lang="zh-CN" altLang="en-US" dirty="0"/>
              <a:t>）（</a:t>
            </a:r>
            <a:r>
              <a:rPr lang="en-US" altLang="zh-CN" dirty="0"/>
              <a:t>6</a:t>
            </a:r>
            <a:r>
              <a:rPr lang="zh-CN" altLang="en-US" dirty="0"/>
              <a:t>）强调他对钱的喜欢程度</a:t>
            </a:r>
          </a:p>
        </p:txBody>
      </p:sp>
      <p:sp>
        <p:nvSpPr>
          <p:cNvPr id="7" name="文本框 6"/>
          <p:cNvSpPr txBox="1"/>
          <p:nvPr/>
        </p:nvSpPr>
        <p:spPr>
          <a:xfrm>
            <a:off x="4078514" y="4383314"/>
            <a:ext cx="2084225" cy="646331"/>
          </a:xfrm>
          <a:prstGeom prst="rect">
            <a:avLst/>
          </a:prstGeom>
          <a:noFill/>
        </p:spPr>
        <p:txBody>
          <a:bodyPr wrap="none" rtlCol="0">
            <a:spAutoFit/>
          </a:bodyPr>
          <a:lstStyle/>
          <a:p>
            <a:r>
              <a:rPr lang="en-US" altLang="zh-CN" dirty="0"/>
              <a:t>A boy comes here.</a:t>
            </a:r>
          </a:p>
          <a:p>
            <a:r>
              <a:rPr lang="en-US" altLang="zh-CN" dirty="0"/>
              <a:t>Here comes a boy.</a:t>
            </a:r>
            <a:endParaRPr lang="zh-CN" altLang="en-US" dirty="0"/>
          </a:p>
        </p:txBody>
      </p:sp>
      <p:sp>
        <p:nvSpPr>
          <p:cNvPr id="8" name="文本框 7"/>
          <p:cNvSpPr txBox="1"/>
          <p:nvPr/>
        </p:nvSpPr>
        <p:spPr>
          <a:xfrm>
            <a:off x="4078514" y="5267748"/>
            <a:ext cx="1338828" cy="646331"/>
          </a:xfrm>
          <a:prstGeom prst="rect">
            <a:avLst/>
          </a:prstGeom>
          <a:noFill/>
        </p:spPr>
        <p:txBody>
          <a:bodyPr wrap="none" rtlCol="0">
            <a:spAutoFit/>
          </a:bodyPr>
          <a:lstStyle/>
          <a:p>
            <a:r>
              <a:rPr lang="zh-CN" altLang="en-US" dirty="0"/>
              <a:t>客人来了。</a:t>
            </a:r>
            <a:endParaRPr lang="en-US" altLang="zh-CN" dirty="0"/>
          </a:p>
          <a:p>
            <a:r>
              <a:rPr lang="zh-CN" altLang="en-US" dirty="0"/>
              <a:t>来客人了。</a:t>
            </a:r>
          </a:p>
        </p:txBody>
      </p:sp>
    </p:spTree>
    <p:extLst>
      <p:ext uri="{BB962C8B-B14F-4D97-AF65-F5344CB8AC3E}">
        <p14:creationId xmlns:p14="http://schemas.microsoft.com/office/powerpoint/2010/main" val="391527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7C807A-CAF6-EFB2-534B-BAE09D88850D}"/>
              </a:ext>
            </a:extLst>
          </p:cNvPr>
          <p:cNvSpPr>
            <a:spLocks noGrp="1"/>
          </p:cNvSpPr>
          <p:nvPr>
            <p:ph idx="1"/>
          </p:nvPr>
        </p:nvSpPr>
        <p:spPr>
          <a:xfrm>
            <a:off x="-1" y="418289"/>
            <a:ext cx="12015537" cy="6284068"/>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）偏正结构（修饰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被修饰）：反映</a:t>
            </a:r>
            <a:r>
              <a:rPr lang="zh-CN" altLang="en-US" b="1" u="heavy" dirty="0">
                <a:solidFill>
                  <a:srgbClr val="FF0000"/>
                </a:solidFill>
                <a:latin typeface="宋体" panose="02010600030101010101" pitchFamily="2" charset="-122"/>
                <a:ea typeface="宋体" panose="02010600030101010101" pitchFamily="2" charset="-122"/>
              </a:rPr>
              <a:t>修饰</a:t>
            </a:r>
            <a:r>
              <a:rPr lang="zh-CN" altLang="en-US" b="1" dirty="0">
                <a:solidFill>
                  <a:srgbClr val="FF0000"/>
                </a:solidFill>
                <a:latin typeface="宋体" panose="02010600030101010101" pitchFamily="2" charset="-122"/>
                <a:ea typeface="宋体" panose="02010600030101010101" pitchFamily="2" charset="-122"/>
              </a:rPr>
              <a:t>和被修饰</a:t>
            </a:r>
            <a:r>
              <a:rPr lang="zh-CN" altLang="en-US" dirty="0">
                <a:latin typeface="宋体" panose="02010600030101010101" pitchFamily="2" charset="-122"/>
                <a:ea typeface="宋体" panose="02010600030101010101" pitchFamily="2" charset="-122"/>
              </a:rPr>
              <a:t>的关系。由修饰语和中心语两部分构成，修饰语对中心语加以修饰或限制。分为“定语＋名词”和“状语＋谓词”两种，谓词包括动词和形容词。</a:t>
            </a:r>
          </a:p>
          <a:p>
            <a:pPr marL="0" indent="0">
              <a:buNone/>
            </a:pPr>
            <a:r>
              <a:rPr lang="zh-CN" altLang="en-US" sz="2400" dirty="0">
                <a:latin typeface="楷体" panose="02010609060101010101" pitchFamily="49" charset="-122"/>
                <a:ea typeface="楷体" panose="02010609060101010101" pitchFamily="49" charset="-122"/>
              </a:rPr>
              <a:t>    名词性偏正结构（定中结构，定语＋名词）：高</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水平  红</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衣服  男护士  女司机</a:t>
            </a:r>
          </a:p>
          <a:p>
            <a:pPr marL="0" indent="0">
              <a:buNone/>
            </a:pPr>
            <a:r>
              <a:rPr lang="zh-CN" altLang="en-US" sz="2400" dirty="0">
                <a:latin typeface="楷体" panose="02010609060101010101" pitchFamily="49" charset="-122"/>
                <a:ea typeface="楷体" panose="02010609060101010101" pitchFamily="49" charset="-122"/>
              </a:rPr>
              <a:t>    动词性偏正结构（状中结构，状语＋谓词）：马上</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出发  加倍</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努力 超燃  巨帅</a:t>
            </a:r>
            <a:endParaRPr lang="en-US" altLang="zh-CN" sz="2400" dirty="0">
              <a:latin typeface="楷体" panose="02010609060101010101" pitchFamily="49" charset="-122"/>
              <a:ea typeface="楷体" panose="02010609060101010101" pitchFamily="49"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有的语言偏正结构的语序和汉语相反。如傣语、法语，</a:t>
            </a:r>
            <a:r>
              <a:rPr lang="zh-CN" altLang="en-US" sz="2400" dirty="0">
                <a:latin typeface="楷体" panose="02010609060101010101" pitchFamily="49" charset="-122"/>
                <a:ea typeface="楷体" panose="02010609060101010101" pitchFamily="49" charset="-122"/>
              </a:rPr>
              <a:t>马来语：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pen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saya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（笔我）</a:t>
            </a:r>
            <a:r>
              <a:rPr lang="zh-CN" altLang="en-US" sz="2400" dirty="0">
                <a:latin typeface="宋体" panose="02010600030101010101" pitchFamily="2" charset="-122"/>
                <a:ea typeface="宋体" panose="02010600030101010101" pitchFamily="2" charset="-122"/>
              </a:rPr>
              <a:t>其基本语序是中心语在前，修饰语在后。英语里副词修饰动词时也常常放在动词之后“</a:t>
            </a:r>
            <a:r>
              <a:rPr lang="en-US" altLang="zh-CN" sz="2400" dirty="0">
                <a:latin typeface="宋体" panose="02010600030101010101" pitchFamily="2" charset="-122"/>
                <a:ea typeface="宋体" panose="02010600030101010101" pitchFamily="2" charset="-122"/>
              </a:rPr>
              <a:t>run quickly</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形态的一致性配合也同样可以充当体现偏正结构（主要是定中结构）的语法形式。在有词形变化的语言中，偏正结构中的修饰如果是形容词，她必须在性、数等方面和中心语一致。比如法语里“一些美丽的花儿”</a:t>
            </a:r>
            <a:r>
              <a:rPr lang="en-US" altLang="zh-CN" sz="2400" dirty="0">
                <a:latin typeface="宋体" panose="02010600030101010101" pitchFamily="2" charset="-122"/>
                <a:ea typeface="宋体" panose="02010600030101010101" pitchFamily="2" charset="-122"/>
              </a:rPr>
              <a:t>——des bells fleurs</a:t>
            </a:r>
            <a:r>
              <a:rPr lang="zh-CN" altLang="en-US" sz="2400" dirty="0">
                <a:latin typeface="宋体" panose="02010600030101010101" pitchFamily="2" charset="-122"/>
                <a:ea typeface="宋体" panose="02010600030101010101" pitchFamily="2" charset="-122"/>
              </a:rPr>
              <a:t>，其中</a:t>
            </a:r>
            <a:r>
              <a:rPr lang="en-US" altLang="zh-CN" sz="2400" dirty="0">
                <a:latin typeface="宋体" panose="02010600030101010101" pitchFamily="2" charset="-122"/>
                <a:ea typeface="宋体" panose="02010600030101010101" pitchFamily="2" charset="-122"/>
              </a:rPr>
              <a:t>bells</a:t>
            </a:r>
            <a:r>
              <a:rPr lang="zh-CN" altLang="en-US" sz="2400" dirty="0">
                <a:latin typeface="宋体" panose="02010600030101010101" pitchFamily="2" charset="-122"/>
                <a:ea typeface="宋体" panose="02010600030101010101" pitchFamily="2" charset="-122"/>
              </a:rPr>
              <a:t>（美丽）用的是阴性</a:t>
            </a:r>
            <a:r>
              <a:rPr lang="zh-CN" altLang="en-US" sz="2400" dirty="0">
                <a:latin typeface="宋体" panose="02010600030101010101" pitchFamily="2" charset="-122"/>
                <a:ea typeface="宋体" panose="02010600030101010101" pitchFamily="2" charset="-122"/>
                <a:sym typeface="+mn-ea"/>
              </a:rPr>
              <a:t>belle</a:t>
            </a:r>
            <a:r>
              <a:rPr lang="zh-CN" altLang="en-US" sz="2400" dirty="0">
                <a:latin typeface="宋体" panose="02010600030101010101" pitchFamily="2" charset="-122"/>
                <a:ea typeface="宋体" panose="02010600030101010101" pitchFamily="2" charset="-122"/>
              </a:rPr>
              <a:t>的复数形式，与后面的“花儿”的性、数一致。</a:t>
            </a:r>
          </a:p>
          <a:p>
            <a:endParaRPr lang="zh-CN" altLang="en-US" sz="2400" noProof="0" dirty="0">
              <a:ln>
                <a:noFill/>
              </a:ln>
              <a:effectLst/>
              <a:uLnTx/>
              <a:uFillTx/>
              <a:latin typeface="宋体" panose="02010600030101010101" pitchFamily="2" charset="-122"/>
              <a:ea typeface="宋体" panose="02010600030101010101" pitchFamily="2" charset="-122"/>
              <a:sym typeface="+mn-ea"/>
            </a:endParaRPr>
          </a:p>
          <a:p>
            <a:pPr marL="0" indent="0">
              <a:buNone/>
            </a:pPr>
            <a:endParaRPr lang="zh-CN" altLang="en-US" sz="2400" dirty="0">
              <a:latin typeface="楷体" panose="02010609060101010101" pitchFamily="49" charset="-122"/>
              <a:ea typeface="楷体" panose="02010609060101010101" pitchFamily="49" charset="-122"/>
            </a:endParaRPr>
          </a:p>
        </p:txBody>
      </p:sp>
      <p:sp>
        <p:nvSpPr>
          <p:cNvPr id="4" name="左大括号 3">
            <a:extLst>
              <a:ext uri="{FF2B5EF4-FFF2-40B4-BE49-F238E27FC236}">
                <a16:creationId xmlns:a16="http://schemas.microsoft.com/office/drawing/2014/main" id="{FCFA3BE8-1465-0EF7-8C64-DD7D3A731FD5}"/>
              </a:ext>
            </a:extLst>
          </p:cNvPr>
          <p:cNvSpPr/>
          <p:nvPr/>
        </p:nvSpPr>
        <p:spPr>
          <a:xfrm>
            <a:off x="841295" y="1789889"/>
            <a:ext cx="175098" cy="6809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200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8000" y="319314"/>
            <a:ext cx="10845800" cy="5857649"/>
          </a:xfrm>
        </p:spPr>
        <p:txBody>
          <a:bodyPr/>
          <a:lstStyle/>
          <a:p>
            <a:r>
              <a:rPr lang="zh-CN" altLang="en-US" dirty="0">
                <a:latin typeface="宋体" panose="02010600030101010101" pitchFamily="2" charset="-122"/>
                <a:ea typeface="宋体" panose="02010600030101010101" pitchFamily="2" charset="-122"/>
              </a:rPr>
              <a:t>修饰语和中心语之间的关系：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名词短语，考察“指示词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名词”“形容词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名词”“领有成分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名词”“关系小句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名词”“复数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名词”。</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动词短语，考察旁格成分与核心动词的关系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工具：用刀切西瓜</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受益者：给他打电话</a:t>
            </a:r>
            <a:endParaRPr lang="en-US" altLang="zh-CN">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p>
          <a:p>
            <a:endParaRPr lang="zh-CN" altLang="en-US" dirty="0"/>
          </a:p>
        </p:txBody>
      </p:sp>
    </p:spTree>
    <p:extLst>
      <p:ext uri="{BB962C8B-B14F-4D97-AF65-F5344CB8AC3E}">
        <p14:creationId xmlns:p14="http://schemas.microsoft.com/office/powerpoint/2010/main" val="1538412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矩形 7"/>
          <p:cNvSpPr/>
          <p:nvPr/>
        </p:nvSpPr>
        <p:spPr>
          <a:xfrm>
            <a:off x="239183" y="802886"/>
            <a:ext cx="11713633" cy="4523105"/>
          </a:xfrm>
          <a:prstGeom prst="rect">
            <a:avLst/>
          </a:prstGeom>
          <a:noFill/>
          <a:ln w="9525">
            <a:noFill/>
          </a:ln>
        </p:spPr>
        <p:txBody>
          <a:bodyPr>
            <a:spAutoFit/>
          </a:bodyPr>
          <a:lstStyle/>
          <a:p>
            <a:r>
              <a:rPr lang="zh-CN" altLang="en-US" sz="2400" dirty="0">
                <a:latin typeface="黑体" panose="02010609060101010101" charset="-122"/>
                <a:ea typeface="黑体" panose="02010609060101010101" charset="-122"/>
              </a:rPr>
              <a:t>  （</a:t>
            </a:r>
            <a:r>
              <a:rPr lang="en-US" altLang="zh-CN" sz="2400" dirty="0">
                <a:latin typeface="黑体" panose="02010609060101010101" charset="-122"/>
                <a:ea typeface="黑体" panose="02010609060101010101" charset="-122"/>
              </a:rPr>
              <a:t>4</a:t>
            </a:r>
            <a:r>
              <a:rPr lang="zh-CN" altLang="en-US" sz="2400" dirty="0">
                <a:latin typeface="黑体" panose="02010609060101010101" charset="-122"/>
                <a:ea typeface="黑体" panose="02010609060101010101" charset="-122"/>
              </a:rPr>
              <a:t>）联合结构，由两个或更多的部分组成，各部分在语法上是平等的。联合结构不管有多少项，它们在更大的组合里只能充当一个结构成分，如：</a:t>
            </a:r>
            <a:endParaRPr lang="en-US"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en-US" sz="2400" dirty="0">
                <a:solidFill>
                  <a:srgbClr val="FF0000"/>
                </a:solidFill>
                <a:latin typeface="黑体" panose="02010609060101010101" charset="-122"/>
                <a:ea typeface="黑体" panose="02010609060101010101" charset="-122"/>
              </a:rPr>
              <a:t>北京、上海、天津、重庆</a:t>
            </a:r>
            <a:r>
              <a:rPr lang="zh-CN" altLang="en-US" sz="2400" dirty="0">
                <a:latin typeface="黑体" panose="02010609060101010101" charset="-122"/>
                <a:ea typeface="黑体" panose="02010609060101010101" charset="-122"/>
              </a:rPr>
              <a:t>是我国的四个直辖市。</a:t>
            </a:r>
            <a:endParaRPr lang="en-US"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我们必须</a:t>
            </a:r>
            <a:r>
              <a:rPr lang="zh-CN" altLang="en-US" sz="2400" dirty="0">
                <a:solidFill>
                  <a:srgbClr val="FF0000"/>
                </a:solidFill>
                <a:latin typeface="黑体" panose="02010609060101010101" charset="-122"/>
                <a:ea typeface="黑体" panose="02010609060101010101" charset="-122"/>
              </a:rPr>
              <a:t>重视并且办好</a:t>
            </a:r>
            <a:r>
              <a:rPr lang="zh-CN" altLang="en-US" sz="2400" dirty="0">
                <a:latin typeface="黑体" panose="02010609060101010101" charset="-122"/>
                <a:ea typeface="黑体" panose="02010609060101010101" charset="-122"/>
              </a:rPr>
              <a:t>小学教育。</a:t>
            </a:r>
            <a:endParaRPr lang="en-US"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虚词也是体现联合结构常见的语法关系，比如汉语的“和、或者、而”以及英语里的“</a:t>
            </a:r>
            <a:r>
              <a:rPr lang="en-US" altLang="zh-CN" sz="2400" dirty="0">
                <a:latin typeface="黑体" panose="02010609060101010101" charset="-122"/>
                <a:ea typeface="黑体" panose="02010609060101010101" charset="-122"/>
              </a:rPr>
              <a:t>and</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or</a:t>
            </a:r>
            <a:r>
              <a:rPr lang="zh-CN" altLang="en-US" sz="2400" dirty="0">
                <a:latin typeface="黑体" panose="02010609060101010101" charset="-122"/>
                <a:ea typeface="黑体" panose="02010609060101010101" charset="-122"/>
              </a:rPr>
              <a:t>”等。</a:t>
            </a:r>
            <a:endParaRPr lang="en-US" altLang="zh-CN" sz="2400" dirty="0">
              <a:latin typeface="黑体" panose="02010609060101010101" charset="-122"/>
              <a:ea typeface="黑体" panose="02010609060101010101" charset="-122"/>
            </a:endParaRPr>
          </a:p>
          <a:p>
            <a:r>
              <a:rPr lang="zh-CN" altLang="en-US" sz="2400" dirty="0">
                <a:latin typeface="黑体" panose="02010609060101010101" charset="-122"/>
                <a:ea typeface="黑体" panose="02010609060101010101" charset="-122"/>
              </a:rPr>
              <a:t>   “能源和交通、策划并组织、坚定而沉着”</a:t>
            </a:r>
            <a:endParaRPr lang="en-US"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boys and girls</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read and write</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beautiful and interesting</a:t>
            </a:r>
            <a:r>
              <a:rPr lang="zh-CN" altLang="en-US" sz="2400" dirty="0">
                <a:latin typeface="黑体" panose="02010609060101010101" charset="-122"/>
                <a:ea typeface="黑体" panose="02010609060101010101" charset="-122"/>
              </a:rPr>
              <a:t>”，都表示两个并列的事物、动作、状态、性质等，就都是联合词组。这种词组的构造形式各种语言都差不多。</a:t>
            </a:r>
          </a:p>
          <a:p>
            <a:r>
              <a:rPr lang="en-US" altLang="zh-CN" sz="2400" dirty="0">
                <a:latin typeface="黑体" panose="02010609060101010101" charset="-122"/>
                <a:ea typeface="黑体" panose="02010609060101010101" charset="-122"/>
              </a:rPr>
              <a:t>     </a:t>
            </a:r>
            <a:r>
              <a:rPr lang="en-US" altLang="zh-CN" sz="2400" dirty="0">
                <a:latin typeface="Arial" panose="020B0604020202020204" pitchFamily="34" charset="0"/>
              </a:rPr>
              <a:t>Is your sister </a:t>
            </a:r>
            <a:r>
              <a:rPr lang="en-US" altLang="zh-CN" sz="2400" dirty="0">
                <a:solidFill>
                  <a:srgbClr val="FF0000"/>
                </a:solidFill>
                <a:latin typeface="Arial" panose="020B0604020202020204" pitchFamily="34" charset="0"/>
              </a:rPr>
              <a:t>older or younger</a:t>
            </a:r>
            <a:r>
              <a:rPr lang="en-US" altLang="zh-CN" sz="2400" dirty="0">
                <a:latin typeface="Arial" panose="020B0604020202020204" pitchFamily="34" charset="0"/>
              </a:rPr>
              <a:t> than you?</a:t>
            </a:r>
            <a:r>
              <a:rPr lang="zh-CN" altLang="en-US" sz="2400" dirty="0">
                <a:latin typeface="Arial" panose="020B0604020202020204" pitchFamily="34" charset="0"/>
              </a:rPr>
              <a:t>。</a:t>
            </a:r>
            <a:endParaRPr lang="en-US" altLang="zh-CN" sz="2400" dirty="0">
              <a:latin typeface="Arial" panose="020B0604020202020204" pitchFamily="34" charset="0"/>
            </a:endParaRPr>
          </a:p>
          <a:p>
            <a:r>
              <a:rPr lang="zh-CN" altLang="en-US" sz="2400" dirty="0">
                <a:latin typeface="黑体" panose="02010609060101010101" charset="-122"/>
                <a:ea typeface="黑体" panose="02010609060101010101" charset="-122"/>
              </a:rPr>
              <a:t>      你的姐妹比你大还是小？</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85175F-4F46-F7CF-8C94-1D96E8330CFE}"/>
              </a:ext>
            </a:extLst>
          </p:cNvPr>
          <p:cNvSpPr>
            <a:spLocks noGrp="1"/>
          </p:cNvSpPr>
          <p:nvPr>
            <p:ph idx="1"/>
          </p:nvPr>
        </p:nvSpPr>
        <p:spPr>
          <a:xfrm>
            <a:off x="367645" y="329938"/>
            <a:ext cx="11453567" cy="6146276"/>
          </a:xfrm>
        </p:spPr>
        <p:txBody>
          <a:bodyPr>
            <a:normAutofit/>
          </a:bodyPr>
          <a:lstStyle/>
          <a:p>
            <a:pPr marL="0" indent="0">
              <a:buNone/>
            </a:pPr>
            <a:r>
              <a:rPr lang="zh-CN" altLang="en-US" b="1" dirty="0">
                <a:latin typeface="宋体" panose="02010600030101010101" pitchFamily="2" charset="-122"/>
                <a:ea typeface="宋体" panose="02010600030101010101" pitchFamily="2" charset="-122"/>
              </a:rPr>
              <a:t>（二）语法的组合规则和聚合规则</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组合关系和聚合关系是语言结构的两种根本关系。语法规则就体现在这两种基本的结构关系中。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语法单位相互连接起来的规则叫做语法的</a:t>
            </a:r>
            <a:r>
              <a:rPr lang="zh-CN" altLang="en-US" b="1" dirty="0">
                <a:solidFill>
                  <a:srgbClr val="FF0000"/>
                </a:solidFill>
                <a:latin typeface="宋体" panose="02010600030101010101" pitchFamily="2" charset="-122"/>
                <a:ea typeface="宋体" panose="02010600030101010101" pitchFamily="2" charset="-122"/>
              </a:rPr>
              <a:t>组合规则</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语法单位的归类的规则就是语法的</a:t>
            </a:r>
            <a:r>
              <a:rPr lang="zh-CN" altLang="en-US" b="1" dirty="0">
                <a:solidFill>
                  <a:srgbClr val="FF0000"/>
                </a:solidFill>
                <a:latin typeface="宋体" panose="02010600030101010101" pitchFamily="2" charset="-122"/>
                <a:ea typeface="宋体" panose="02010600030101010101" pitchFamily="2" charset="-122"/>
              </a:rPr>
              <a:t>聚合规则</a:t>
            </a:r>
            <a:r>
              <a:rPr lang="zh-CN" altLang="en-US" dirty="0">
                <a:latin typeface="宋体" panose="02010600030101010101" pitchFamily="2" charset="-122"/>
                <a:ea typeface="宋体" panose="02010600030101010101" pitchFamily="2" charset="-122"/>
              </a:rPr>
              <a:t>。语法上能够出现在相同句法位置上的词形成一个聚合。</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语法的组合规则和聚合规则构成一种语言的语法规则。</a:t>
            </a:r>
          </a:p>
          <a:p>
            <a:pPr marL="360000" indent="0">
              <a:buNone/>
            </a:pPr>
            <a:r>
              <a:rPr lang="en-US" altLang="zh-CN" sz="2400" dirty="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哥哥   写    过   两本   小说</a:t>
            </a:r>
          </a:p>
          <a:p>
            <a:pPr marL="360000" indent="0">
              <a:buNone/>
            </a:pP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妈妈   吃    了   一个   苹果</a:t>
            </a:r>
          </a:p>
          <a:p>
            <a:pPr marL="360000" indent="0">
              <a:buNone/>
            </a:pPr>
            <a:r>
              <a:rPr lang="en-US" altLang="zh-CN" sz="2400" dirty="0">
                <a:latin typeface="楷体" panose="02010609060101010101" pitchFamily="49" charset="-122"/>
                <a:ea typeface="楷体" panose="02010609060101010101" pitchFamily="49" charset="-122"/>
              </a:rPr>
              <a:t>c. </a:t>
            </a:r>
            <a:r>
              <a:rPr lang="zh-CN" altLang="en-US" sz="2400" dirty="0">
                <a:latin typeface="楷体" panose="02010609060101010101" pitchFamily="49" charset="-122"/>
                <a:ea typeface="楷体" panose="02010609060101010101" pitchFamily="49" charset="-122"/>
              </a:rPr>
              <a:t>我们   谈    着   这件   事情</a:t>
            </a:r>
          </a:p>
          <a:p>
            <a:pPr marL="360000" indent="0">
              <a:buNone/>
            </a:pPr>
            <a:r>
              <a:rPr lang="en-US" altLang="zh-CN" sz="2400" dirty="0">
                <a:latin typeface="楷体" panose="02010609060101010101" pitchFamily="49" charset="-122"/>
                <a:ea typeface="楷体" panose="02010609060101010101" pitchFamily="49" charset="-122"/>
              </a:rPr>
              <a:t>d. </a:t>
            </a:r>
            <a:r>
              <a:rPr lang="zh-CN" altLang="en-US" sz="2400" dirty="0">
                <a:latin typeface="楷体" panose="02010609060101010101" pitchFamily="49" charset="-122"/>
                <a:ea typeface="楷体" panose="02010609060101010101" pitchFamily="49" charset="-122"/>
              </a:rPr>
              <a:t>大家   参观  了   几所   学校</a:t>
            </a:r>
          </a:p>
          <a:p>
            <a:pPr marL="360000" indent="0">
              <a:buNone/>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A      B    C     D      E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583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53"/>
          <p:cNvGrpSpPr/>
          <p:nvPr/>
        </p:nvGrpSpPr>
        <p:grpSpPr>
          <a:xfrm>
            <a:off x="239184" y="381000"/>
            <a:ext cx="620183" cy="582084"/>
            <a:chOff x="179512" y="1203598"/>
            <a:chExt cx="465414" cy="437296"/>
          </a:xfrm>
        </p:grpSpPr>
        <p:sp>
          <p:nvSpPr>
            <p:cNvPr id="55" name="矩形 54"/>
            <p:cNvSpPr/>
            <p:nvPr/>
          </p:nvSpPr>
          <p:spPr>
            <a:xfrm>
              <a:off x="179512" y="1203598"/>
              <a:ext cx="360577" cy="359377"/>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56" name="矩形 55"/>
            <p:cNvSpPr/>
            <p:nvPr/>
          </p:nvSpPr>
          <p:spPr>
            <a:xfrm>
              <a:off x="354241" y="1349893"/>
              <a:ext cx="290685" cy="291001"/>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cxnSp>
        <p:nvCxnSpPr>
          <p:cNvPr id="57" name="直接连接符 56"/>
          <p:cNvCxnSpPr/>
          <p:nvPr/>
        </p:nvCxnSpPr>
        <p:spPr>
          <a:xfrm>
            <a:off x="956733" y="952500"/>
            <a:ext cx="103251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9700" name="标题 1"/>
          <p:cNvSpPr txBox="1"/>
          <p:nvPr/>
        </p:nvSpPr>
        <p:spPr>
          <a:xfrm>
            <a:off x="506095" y="340995"/>
            <a:ext cx="10776585" cy="469900"/>
          </a:xfrm>
          <a:prstGeom prst="rect">
            <a:avLst/>
          </a:prstGeom>
          <a:noFill/>
          <a:ln w="9525">
            <a:noFill/>
          </a:ln>
        </p:spPr>
        <p:txBody>
          <a:bodyPr lIns="121944" tIns="60972" rIns="121944" bIns="60972"/>
          <a:lstStyle/>
          <a:p>
            <a:pPr algn="r" defTabSz="913130" eaLnBrk="1" hangingPunct="1"/>
            <a:r>
              <a:rPr lang="zh-CN" altLang="en-US" b="1" dirty="0">
                <a:solidFill>
                  <a:srgbClr val="C80000"/>
                </a:solidFill>
                <a:latin typeface="黑体" panose="02010609060101010101" charset="-122"/>
                <a:ea typeface="黑体" panose="02010609060101010101" charset="-122"/>
                <a:sym typeface="+mn-ea"/>
              </a:rPr>
              <a:t>第二节 组合规则</a:t>
            </a:r>
            <a:r>
              <a:rPr lang="zh-CN" altLang="en-US" b="1" dirty="0">
                <a:solidFill>
                  <a:srgbClr val="C80000"/>
                </a:solidFill>
                <a:latin typeface="楷体" panose="02010609060101010101" pitchFamily="49" charset="-122"/>
                <a:ea typeface="楷体" panose="02010609060101010101" pitchFamily="49" charset="-122"/>
                <a:sym typeface="+mn-ea"/>
              </a:rPr>
              <a:t>·</a:t>
            </a:r>
            <a:r>
              <a:rPr lang="zh-CN" altLang="en-US" b="1" dirty="0">
                <a:solidFill>
                  <a:srgbClr val="C80000"/>
                </a:solidFill>
                <a:latin typeface="黑体" panose="02010609060101010101" charset="-122"/>
                <a:ea typeface="黑体" panose="02010609060101010101" charset="-122"/>
                <a:sym typeface="+mn-ea"/>
              </a:rPr>
              <a:t>词组成词组和句子的规则</a:t>
            </a:r>
            <a:endParaRPr lang="zh-CN" altLang="en-US" sz="3200" b="1" dirty="0">
              <a:solidFill>
                <a:srgbClr val="C80000"/>
              </a:solidFill>
              <a:latin typeface="黑体" panose="02010609060101010101" charset="-122"/>
              <a:ea typeface="黑体" panose="02010609060101010101" charset="-122"/>
            </a:endParaRPr>
          </a:p>
        </p:txBody>
      </p:sp>
      <p:sp>
        <p:nvSpPr>
          <p:cNvPr id="29702" name="矩形 7"/>
          <p:cNvSpPr/>
          <p:nvPr/>
        </p:nvSpPr>
        <p:spPr>
          <a:xfrm>
            <a:off x="239184" y="1043517"/>
            <a:ext cx="11713633" cy="3415030"/>
          </a:xfrm>
          <a:prstGeom prst="rect">
            <a:avLst/>
          </a:prstGeom>
          <a:noFill/>
          <a:ln w="9525">
            <a:noFill/>
          </a:ln>
        </p:spPr>
        <p:txBody>
          <a:bodyPr>
            <a:spAutoFit/>
          </a:bodyPr>
          <a:lstStyle/>
          <a:p>
            <a:r>
              <a:rPr lang="zh-CN" altLang="en-US" sz="2400" dirty="0">
                <a:latin typeface="黑体" panose="02010609060101010101" charset="-122"/>
                <a:ea typeface="黑体" panose="02010609060101010101" charset="-122"/>
              </a:rPr>
              <a:t>  （</a:t>
            </a:r>
            <a:r>
              <a:rPr lang="en-US" altLang="zh-CN" sz="2400" dirty="0">
                <a:latin typeface="黑体" panose="02010609060101010101" charset="-122"/>
                <a:ea typeface="黑体" panose="02010609060101010101" charset="-122"/>
              </a:rPr>
              <a:t>5</a:t>
            </a:r>
            <a:r>
              <a:rPr lang="zh-CN" altLang="en-US" sz="2400" dirty="0">
                <a:latin typeface="黑体" panose="02010609060101010101" charset="-122"/>
                <a:ea typeface="黑体" panose="02010609060101010101" charset="-122"/>
              </a:rPr>
              <a:t>）述补结构：由述语和补语两部分构成，述语一般表示行为动作或性质状态，补语对述语的程度、结果、趋向等内容起到补充说明的作用。汉语里述语补语之间还可用虚词关联，如：</a:t>
            </a:r>
            <a:endParaRPr lang="en-US"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en-US" sz="2400" dirty="0">
                <a:latin typeface="楷体_GB2312" pitchFamily="49" charset="-122"/>
                <a:ea typeface="楷体_GB2312" pitchFamily="49" charset="-122"/>
              </a:rPr>
              <a:t>“洗干净”              </a:t>
            </a: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洗得干净  洗得干干净净</a:t>
            </a:r>
            <a:endParaRPr lang="en-US" altLang="zh-CN" sz="2400" dirty="0">
              <a:latin typeface="楷体_GB2312" pitchFamily="49" charset="-122"/>
              <a:ea typeface="楷体_GB2312" pitchFamily="49" charset="-122"/>
            </a:endParaRPr>
          </a:p>
          <a:p>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“抬进去”              </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 抬得进去        </a:t>
            </a:r>
            <a:endParaRPr lang="en-US" altLang="zh-CN" sz="2400" dirty="0">
              <a:latin typeface="楷体_GB2312" pitchFamily="49" charset="-122"/>
              <a:ea typeface="楷体_GB2312" pitchFamily="49" charset="-122"/>
            </a:endParaRPr>
          </a:p>
          <a:p>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“摆整齐”              </a:t>
            </a: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摆得整齐   摆得整整齐齐</a:t>
            </a:r>
            <a:endParaRPr lang="en-US" altLang="zh-CN" sz="2400" dirty="0">
              <a:latin typeface="楷体_GB2312" pitchFamily="49" charset="-122"/>
              <a:ea typeface="楷体_GB2312" pitchFamily="49" charset="-122"/>
            </a:endParaRPr>
          </a:p>
          <a:p>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“饿得发呆”            </a:t>
            </a:r>
            <a:endParaRPr lang="en-US" altLang="zh-CN" sz="2400" dirty="0">
              <a:latin typeface="楷体_GB2312" pitchFamily="49" charset="-122"/>
              <a:ea typeface="楷体_GB2312" pitchFamily="49" charset="-122"/>
            </a:endParaRPr>
          </a:p>
          <a:p>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“说得好”</a:t>
            </a:r>
            <a:endParaRPr lang="en-US" altLang="zh-CN" sz="2400" dirty="0">
              <a:latin typeface="楷体_GB2312" pitchFamily="49" charset="-122"/>
              <a:ea typeface="楷体_GB2312" pitchFamily="49" charset="-122"/>
            </a:endParaRPr>
          </a:p>
          <a:p>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“美得很”</a:t>
            </a:r>
          </a:p>
        </p:txBody>
      </p:sp>
      <p:sp>
        <p:nvSpPr>
          <p:cNvPr id="29703" name="矩形 1"/>
          <p:cNvSpPr/>
          <p:nvPr/>
        </p:nvSpPr>
        <p:spPr>
          <a:xfrm>
            <a:off x="472017" y="4389967"/>
            <a:ext cx="11480800" cy="1198880"/>
          </a:xfrm>
          <a:prstGeom prst="rect">
            <a:avLst/>
          </a:prstGeom>
          <a:noFill/>
          <a:ln w="9525">
            <a:noFill/>
          </a:ln>
        </p:spPr>
        <p:txBody>
          <a:bodyPr>
            <a:spAutoFit/>
          </a:bodyPr>
          <a:lstStyle/>
          <a:p>
            <a:r>
              <a:rPr lang="zh-CN" altLang="en-US" sz="2400" dirty="0">
                <a:latin typeface="Arial" panose="020B0604020202020204" pitchFamily="34" charset="0"/>
              </a:rPr>
              <a:t>    其他语言很少有汉语这种述补词组。英语、德语等置于中心语后面的定语、状语也叫作中心语的补充成分，如英语“</a:t>
            </a:r>
            <a:r>
              <a:rPr lang="en-US" altLang="zh-CN" sz="2400" dirty="0">
                <a:latin typeface="Arial" panose="020B0604020202020204" pitchFamily="34" charset="0"/>
              </a:rPr>
              <a:t>She sings  beautifully</a:t>
            </a:r>
            <a:r>
              <a:rPr lang="zh-CN" altLang="en-US" sz="2400" dirty="0">
                <a:latin typeface="Arial" panose="020B0604020202020204" pitchFamily="34" charset="0"/>
              </a:rPr>
              <a:t>（她唱得很动听）”的后置状语就差不多相当于汉语的补语。</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zh-CN" altLang="en-US" sz="3600" dirty="0">
                <a:latin typeface="宋体" panose="02010600030101010101" pitchFamily="2" charset="-122"/>
                <a:ea typeface="宋体" panose="02010600030101010101" pitchFamily="2" charset="-122"/>
              </a:rPr>
              <a:t>语法形式与语法意义的关系</a:t>
            </a:r>
            <a:endParaRPr lang="zh-CN" altLang="zh-CN" sz="3600" dirty="0">
              <a:latin typeface="宋体" panose="02010600030101010101" pitchFamily="2" charset="-122"/>
              <a:ea typeface="宋体" panose="02010600030101010101" pitchFamily="2" charset="-122"/>
            </a:endParaRPr>
          </a:p>
        </p:txBody>
      </p:sp>
      <p:sp>
        <p:nvSpPr>
          <p:cNvPr id="49155" name="Rectangle 3"/>
          <p:cNvSpPr>
            <a:spLocks noGrp="1" noChangeArrowheads="1"/>
          </p:cNvSpPr>
          <p:nvPr>
            <p:ph type="body" idx="1"/>
          </p:nvPr>
        </p:nvSpPr>
        <p:spPr/>
        <p:txBody>
          <a:bodyPr/>
          <a:lstStyle/>
          <a:p>
            <a:r>
              <a:rPr lang="zh-CN" altLang="en-US" sz="2000" b="1" dirty="0"/>
              <a:t>比较：</a:t>
            </a:r>
          </a:p>
          <a:p>
            <a:r>
              <a:rPr lang="en-US" altLang="zh-CN" sz="2000" b="1" dirty="0"/>
              <a:t>A</a:t>
            </a:r>
            <a:r>
              <a:rPr lang="zh-CN" altLang="en-US" sz="2000" b="1" dirty="0"/>
              <a:t>：我不喜欢吃米饭。</a:t>
            </a:r>
          </a:p>
          <a:p>
            <a:r>
              <a:rPr lang="en-US" altLang="zh-CN" sz="2000" b="1" dirty="0"/>
              <a:t>B</a:t>
            </a:r>
            <a:r>
              <a:rPr lang="zh-CN" altLang="en-US" sz="2000" b="1" dirty="0"/>
              <a:t>：米饭我不喜欢吃。</a:t>
            </a:r>
          </a:p>
          <a:p>
            <a:r>
              <a:rPr lang="en-US" altLang="zh-CN" sz="2000" b="1" dirty="0"/>
              <a:t>C</a:t>
            </a:r>
            <a:r>
              <a:rPr lang="zh-CN" altLang="en-US" sz="2000" b="1" dirty="0"/>
              <a:t>：吃米饭我不喜欢。</a:t>
            </a:r>
          </a:p>
          <a:p>
            <a:endParaRPr lang="zh-CN" altLang="en-US" sz="2000" b="1" dirty="0"/>
          </a:p>
          <a:p>
            <a:endParaRPr lang="zh-CN" altLang="en-US" sz="2000" b="1" dirty="0"/>
          </a:p>
          <a:p>
            <a:endParaRPr lang="zh-CN" altLang="en-US" sz="2000" b="1" dirty="0"/>
          </a:p>
          <a:p>
            <a:r>
              <a:rPr lang="en-US" altLang="zh-CN" sz="2000" b="1" dirty="0"/>
              <a:t>A</a:t>
            </a:r>
            <a:r>
              <a:rPr lang="zh-CN" altLang="en-US" sz="2000" b="1" dirty="0"/>
              <a:t>：在家里，我对儿媳像闺女一样，儿媳对我也像亲妈一样。</a:t>
            </a:r>
          </a:p>
          <a:p>
            <a:r>
              <a:rPr lang="en-US" altLang="zh-CN" sz="2000" b="1" dirty="0"/>
              <a:t>B</a:t>
            </a:r>
            <a:r>
              <a:rPr lang="zh-CN" altLang="en-US" sz="2000" b="1" dirty="0"/>
              <a:t>：在家里，我对儿媳像亲妈一样，儿媳对我也像闺女一样。</a:t>
            </a:r>
          </a:p>
        </p:txBody>
      </p:sp>
    </p:spTree>
    <p:extLst>
      <p:ext uri="{BB962C8B-B14F-4D97-AF65-F5344CB8AC3E}">
        <p14:creationId xmlns:p14="http://schemas.microsoft.com/office/powerpoint/2010/main" val="3414805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A902ED-4EEA-6B2A-81FF-3AA53515812B}"/>
              </a:ext>
            </a:extLst>
          </p:cNvPr>
          <p:cNvSpPr>
            <a:spLocks noGrp="1"/>
          </p:cNvSpPr>
          <p:nvPr>
            <p:ph idx="1"/>
          </p:nvPr>
        </p:nvSpPr>
        <p:spPr>
          <a:xfrm>
            <a:off x="216816" y="245098"/>
            <a:ext cx="11745798" cy="648564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（三）组合的层次性</a:t>
            </a:r>
            <a:endParaRPr lang="en-US" altLang="zh-CN" dirty="0">
              <a:latin typeface="宋体" panose="02010600030101010101" pitchFamily="2" charset="-122"/>
              <a:ea typeface="宋体" panose="02010600030101010101" pitchFamily="2" charset="-122"/>
            </a:endParaRPr>
          </a:p>
          <a:p>
            <a:pPr>
              <a:lnSpc>
                <a:spcPct val="100000"/>
              </a:lnSpc>
            </a:pPr>
            <a:r>
              <a:rPr lang="zh-CN" altLang="en-US" dirty="0">
                <a:latin typeface="宋体" panose="02010600030101010101" pitchFamily="2" charset="-122"/>
                <a:ea typeface="宋体" panose="02010600030101010101" pitchFamily="2" charset="-122"/>
              </a:rPr>
              <a:t>词和词组合时是有步骤、分先后的，语言中的句子，不管多么复杂，都是基本结构一层层套起来的组成的。组合的层次性就是对分先后的各个组合步骤的反映。</a:t>
            </a:r>
            <a:endParaRPr lang="en-US" altLang="zh-CN" dirty="0">
              <a:latin typeface="宋体" panose="02010600030101010101" pitchFamily="2" charset="-122"/>
              <a:ea typeface="宋体" panose="02010600030101010101" pitchFamily="2" charset="-122"/>
            </a:endParaRPr>
          </a:p>
          <a:p>
            <a:pPr marL="0" indent="0">
              <a:lnSpc>
                <a:spcPct val="100000"/>
              </a:lnSpc>
              <a:buNone/>
            </a:pPr>
            <a:r>
              <a:rPr lang="zh-CN" altLang="en-US" sz="2400" dirty="0">
                <a:latin typeface="楷体" panose="02010609060101010101" pitchFamily="49" charset="-122"/>
                <a:ea typeface="楷体" panose="02010609060101010101" pitchFamily="49" charset="-122"/>
              </a:rPr>
              <a:t>  除联合结构外，其他几种基本结构都是由两个结构成分组成的。所以，不管是经过几层套合的词组，在每一个层次上都体现为两个结构成分的组合（联合结构除外）。</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直接成分分析法（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Immediate Constituent Analysis</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从表面上看，语法组合是一个挨着一个的一串词，是线性的。而从内部看，其组织是有层次性的，是各种基本的结构类型一层层套起来组成的。线性和层次性并不矛盾，是两个不同分析层面的问题。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一般采用直接成分分析法分析句子的结构层次。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直接组成成分：每一层次中直接组合起来构成一个更大的语法单位的两个组成成分。</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460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915CE-C998-81FA-8050-C12C92E8F262}"/>
              </a:ext>
            </a:extLst>
          </p:cNvPr>
          <p:cNvSpPr>
            <a:spLocks noGrp="1"/>
          </p:cNvSpPr>
          <p:nvPr>
            <p:ph idx="1"/>
          </p:nvPr>
        </p:nvSpPr>
        <p:spPr>
          <a:xfrm>
            <a:off x="433633" y="914399"/>
            <a:ext cx="11359299" cy="5665509"/>
          </a:xfrm>
        </p:spPr>
        <p:txBody>
          <a:bodyPr/>
          <a:lstStyle/>
          <a:p>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直接成分分析法：也叫“层次分析法”或</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“二分法”，由布隆菲尔德提出，该分析法着眼于句法结构内部的分析，通过</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找</a:t>
            </a:r>
            <a:r>
              <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直接组成成分</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来分析</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句法结构内部所包含的若干个词之间的组合关系及其层次</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。它利用图形分析句子或词组的结构，把结构层次和结构类别都标出来，以揭示句法结构内部的显性意义。</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分析方法：</a:t>
            </a:r>
          </a:p>
          <a:p>
            <a:pPr marL="0" indent="0">
              <a:buNone/>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）首先将句子析为两个最大的直接组成部分；</a:t>
            </a:r>
          </a:p>
          <a:p>
            <a:pPr marL="0" indent="0">
              <a:buNone/>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）确定这两部分之间的结构类型（组合关系）；</a:t>
            </a:r>
          </a:p>
          <a:p>
            <a:pPr marL="0" indent="0">
              <a:buNone/>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）继续循环，直至分析的单位为词。</a:t>
            </a:r>
          </a:p>
          <a:p>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618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E85AB5-DD95-72ED-B69E-648CF314DDBA}"/>
              </a:ext>
            </a:extLst>
          </p:cNvPr>
          <p:cNvSpPr>
            <a:spLocks noGrp="1"/>
          </p:cNvSpPr>
          <p:nvPr>
            <p:ph idx="1"/>
          </p:nvPr>
        </p:nvSpPr>
        <p:spPr>
          <a:xfrm>
            <a:off x="263951" y="348792"/>
            <a:ext cx="11576115" cy="5828171"/>
          </a:xfrm>
        </p:spPr>
        <p:txBody>
          <a:bodyPr/>
          <a:lstStyle/>
          <a:p>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boy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saw</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man</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with the telephone.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他弟弟喜欢科幻小说。</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DA539FC1-2E00-A699-AA00-A6D4AE865842}"/>
              </a:ext>
            </a:extLst>
          </p:cNvPr>
          <p:cNvPicPr>
            <a:picLocks noChangeAspect="1"/>
          </p:cNvPicPr>
          <p:nvPr/>
        </p:nvPicPr>
        <p:blipFill>
          <a:blip r:embed="rId2"/>
          <a:stretch>
            <a:fillRect/>
          </a:stretch>
        </p:blipFill>
        <p:spPr>
          <a:xfrm>
            <a:off x="182251" y="879713"/>
            <a:ext cx="5913749" cy="4749033"/>
          </a:xfrm>
          <a:prstGeom prst="rect">
            <a:avLst/>
          </a:prstGeom>
        </p:spPr>
      </p:pic>
      <p:pic>
        <p:nvPicPr>
          <p:cNvPr id="5" name="图片 4">
            <a:extLst>
              <a:ext uri="{FF2B5EF4-FFF2-40B4-BE49-F238E27FC236}">
                <a16:creationId xmlns:a16="http://schemas.microsoft.com/office/drawing/2014/main" id="{E332F5CD-5D18-C3F4-881B-680552CC403B}"/>
              </a:ext>
            </a:extLst>
          </p:cNvPr>
          <p:cNvPicPr>
            <a:picLocks noChangeAspect="1"/>
          </p:cNvPicPr>
          <p:nvPr/>
        </p:nvPicPr>
        <p:blipFill>
          <a:blip r:embed="rId3"/>
          <a:stretch>
            <a:fillRect/>
          </a:stretch>
        </p:blipFill>
        <p:spPr>
          <a:xfrm>
            <a:off x="6112168" y="879713"/>
            <a:ext cx="5727898" cy="2843875"/>
          </a:xfrm>
          <a:prstGeom prst="rect">
            <a:avLst/>
          </a:prstGeom>
        </p:spPr>
      </p:pic>
    </p:spTree>
    <p:extLst>
      <p:ext uri="{BB962C8B-B14F-4D97-AF65-F5344CB8AC3E}">
        <p14:creationId xmlns:p14="http://schemas.microsoft.com/office/powerpoint/2010/main" val="242435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46A719-ED38-4A56-A119-5CA362914530}"/>
              </a:ext>
            </a:extLst>
          </p:cNvPr>
          <p:cNvSpPr>
            <a:spLocks noGrp="1"/>
          </p:cNvSpPr>
          <p:nvPr>
            <p:ph idx="1"/>
          </p:nvPr>
        </p:nvSpPr>
        <p:spPr>
          <a:xfrm>
            <a:off x="480767" y="395926"/>
            <a:ext cx="11312165" cy="6089715"/>
          </a:xfrm>
        </p:spPr>
        <p:txBody>
          <a:bodyPr/>
          <a:lstStyle/>
          <a:p>
            <a:r>
              <a:rPr lang="zh-CN" altLang="en-US" dirty="0">
                <a:latin typeface="宋体" panose="02010600030101010101" pitchFamily="2" charset="-122"/>
                <a:ea typeface="宋体" panose="02010600030101010101" pitchFamily="2" charset="-122"/>
              </a:rPr>
              <a:t>直接成分分析法有助于准确理解句义，能揭示不同的分段，从而揭示歧义。</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4B9C9F54-4984-E216-CAEA-3DA40FB50309}"/>
              </a:ext>
            </a:extLst>
          </p:cNvPr>
          <p:cNvPicPr>
            <a:picLocks noChangeAspect="1"/>
          </p:cNvPicPr>
          <p:nvPr/>
        </p:nvPicPr>
        <p:blipFill>
          <a:blip r:embed="rId2"/>
          <a:stretch>
            <a:fillRect/>
          </a:stretch>
        </p:blipFill>
        <p:spPr>
          <a:xfrm>
            <a:off x="2245886" y="1367378"/>
            <a:ext cx="7781925" cy="4933950"/>
          </a:xfrm>
          <a:prstGeom prst="rect">
            <a:avLst/>
          </a:prstGeom>
        </p:spPr>
      </p:pic>
    </p:spTree>
    <p:extLst>
      <p:ext uri="{BB962C8B-B14F-4D97-AF65-F5344CB8AC3E}">
        <p14:creationId xmlns:p14="http://schemas.microsoft.com/office/powerpoint/2010/main" val="297238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0C9B4C-B61F-76ED-E328-FB40EFE8F627}"/>
              </a:ext>
            </a:extLst>
          </p:cNvPr>
          <p:cNvSpPr>
            <a:spLocks noGrp="1"/>
          </p:cNvSpPr>
          <p:nvPr>
            <p:ph idx="1"/>
          </p:nvPr>
        </p:nvSpPr>
        <p:spPr>
          <a:xfrm>
            <a:off x="518473" y="424206"/>
            <a:ext cx="11189617" cy="6052008"/>
          </a:xfrm>
        </p:spPr>
        <p:txBody>
          <a:bodyPr/>
          <a:lstStyle/>
          <a:p>
            <a:r>
              <a:rPr lang="zh-CN" altLang="en-US" dirty="0">
                <a:latin typeface="宋体" panose="02010600030101010101" pitchFamily="2" charset="-122"/>
                <a:ea typeface="宋体" panose="02010600030101010101" pitchFamily="2" charset="-122"/>
              </a:rPr>
              <a:t>但层次分析无法揭示因</a:t>
            </a:r>
            <a:r>
              <a:rPr lang="zh-CN" altLang="en-US" b="1" dirty="0">
                <a:solidFill>
                  <a:srgbClr val="FF0000"/>
                </a:solidFill>
                <a:latin typeface="宋体" panose="02010600030101010101" pitchFamily="2" charset="-122"/>
                <a:ea typeface="宋体" panose="02010600030101010101" pitchFamily="2" charset="-122"/>
              </a:rPr>
              <a:t>语义关系</a:t>
            </a:r>
            <a:r>
              <a:rPr lang="zh-CN" altLang="en-US" dirty="0">
                <a:latin typeface="宋体" panose="02010600030101010101" pitchFamily="2" charset="-122"/>
                <a:ea typeface="宋体" panose="02010600030101010101" pitchFamily="2" charset="-122"/>
              </a:rPr>
              <a:t>不同造成的歧义。</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他认识的人很多。</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认识他的人很多。</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鸡不吃东西了。</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不吃鸡了。</a:t>
            </a:r>
          </a:p>
        </p:txBody>
      </p:sp>
      <p:pic>
        <p:nvPicPr>
          <p:cNvPr id="7" name="图片 6">
            <a:extLst>
              <a:ext uri="{FF2B5EF4-FFF2-40B4-BE49-F238E27FC236}">
                <a16:creationId xmlns:a16="http://schemas.microsoft.com/office/drawing/2014/main" id="{0A8AC2A6-7374-7594-5E44-7215085C3485}"/>
              </a:ext>
            </a:extLst>
          </p:cNvPr>
          <p:cNvPicPr>
            <a:picLocks noChangeAspect="1"/>
          </p:cNvPicPr>
          <p:nvPr/>
        </p:nvPicPr>
        <p:blipFill>
          <a:blip r:embed="rId2"/>
          <a:stretch>
            <a:fillRect/>
          </a:stretch>
        </p:blipFill>
        <p:spPr>
          <a:xfrm>
            <a:off x="6237842" y="1068321"/>
            <a:ext cx="3481192" cy="2208498"/>
          </a:xfrm>
          <a:prstGeom prst="rect">
            <a:avLst/>
          </a:prstGeom>
        </p:spPr>
      </p:pic>
      <p:pic>
        <p:nvPicPr>
          <p:cNvPr id="9" name="图片 8">
            <a:extLst>
              <a:ext uri="{FF2B5EF4-FFF2-40B4-BE49-F238E27FC236}">
                <a16:creationId xmlns:a16="http://schemas.microsoft.com/office/drawing/2014/main" id="{2B87358C-D068-6BDE-2065-3F1679CB4EA4}"/>
              </a:ext>
            </a:extLst>
          </p:cNvPr>
          <p:cNvPicPr>
            <a:picLocks noChangeAspect="1"/>
          </p:cNvPicPr>
          <p:nvPr/>
        </p:nvPicPr>
        <p:blipFill>
          <a:blip r:embed="rId3"/>
          <a:stretch>
            <a:fillRect/>
          </a:stretch>
        </p:blipFill>
        <p:spPr>
          <a:xfrm>
            <a:off x="6272407" y="3492631"/>
            <a:ext cx="2928154" cy="1881374"/>
          </a:xfrm>
          <a:prstGeom prst="rect">
            <a:avLst/>
          </a:prstGeom>
        </p:spPr>
      </p:pic>
    </p:spTree>
    <p:extLst>
      <p:ext uri="{BB962C8B-B14F-4D97-AF65-F5344CB8AC3E}">
        <p14:creationId xmlns:p14="http://schemas.microsoft.com/office/powerpoint/2010/main" val="1504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1608D8-0A19-592A-6002-CE0A15CEF2E8}"/>
              </a:ext>
            </a:extLst>
          </p:cNvPr>
          <p:cNvSpPr>
            <a:spLocks noGrp="1"/>
          </p:cNvSpPr>
          <p:nvPr>
            <p:ph idx="1"/>
          </p:nvPr>
        </p:nvSpPr>
        <p:spPr>
          <a:xfrm>
            <a:off x="160256" y="301658"/>
            <a:ext cx="11764651" cy="6344239"/>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结构中心和句法树形图</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不仅词有词类区分，短语也有。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动性短语（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VP</a:t>
            </a:r>
            <a:r>
              <a:rPr lang="zh-CN" altLang="en-US" dirty="0">
                <a:latin typeface="宋体" panose="02010600030101010101" pitchFamily="2" charset="-122"/>
                <a:ea typeface="宋体" panose="02010600030101010101" pitchFamily="2" charset="-122"/>
              </a:rPr>
              <a:t>）：述宾、述补、偏正（状中）</a:t>
            </a:r>
          </a:p>
          <a:p>
            <a:r>
              <a:rPr lang="zh-CN" altLang="en-US" dirty="0">
                <a:latin typeface="宋体" panose="02010600030101010101" pitchFamily="2" charset="-122"/>
                <a:ea typeface="宋体" panose="02010600030101010101" pitchFamily="2" charset="-122"/>
              </a:rPr>
              <a:t>名性短语（</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a:t>
            </a:r>
            <a:r>
              <a:rPr lang="zh-CN" altLang="en-US" dirty="0">
                <a:latin typeface="宋体" panose="02010600030101010101" pitchFamily="2" charset="-122"/>
                <a:ea typeface="宋体" panose="02010600030101010101" pitchFamily="2" charset="-122"/>
              </a:rPr>
              <a:t>）：偏正（定中）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与结构整体类别属性相同的那个成分称为结构的中心。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向心结构短语：整个短语的功能相当于其中心语功能的短语。简而言之，向心结构有中心词，在功能上代替整个结构。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偏正、述宾、述补、联合短语</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离心结构短语：整个短语的功能不等于其中任何成分的功能的短语。简而言之，离心结构没有明显的中心词，没有一个词代替整体语法功能。</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主谓、介词</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介词短语：“在房间里”</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在”是介词性，“房间里”是名词性；“在房间里”整个结构是副词性</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766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36BE18-7F05-A1CD-5B94-4FFBE51BF10C}"/>
              </a:ext>
            </a:extLst>
          </p:cNvPr>
          <p:cNvSpPr>
            <a:spLocks noGrp="1"/>
          </p:cNvSpPr>
          <p:nvPr>
            <p:ph idx="1"/>
          </p:nvPr>
        </p:nvSpPr>
        <p:spPr>
          <a:xfrm>
            <a:off x="329938" y="169682"/>
            <a:ext cx="6570483" cy="6410227"/>
          </a:xfrm>
        </p:spPr>
        <p:txBody>
          <a:bodyPr/>
          <a:lstStyle/>
          <a:p>
            <a:r>
              <a:rPr lang="zh-CN" altLang="en-US" dirty="0">
                <a:latin typeface="宋体" panose="02010600030101010101" pitchFamily="2" charset="-122"/>
                <a:ea typeface="宋体" panose="02010600030101010101" pitchFamily="2" charset="-122"/>
              </a:rPr>
              <a:t>我们也可以使用句法结构树形图来分析句子。</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词和短语的代码说明：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主谓短语；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，动词短语；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，形容词；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，形容词短语；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，名词；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，名词短语；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，副词；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，代词；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，介词短语</a:t>
            </a:r>
            <a:r>
              <a:rPr lang="en-US" altLang="zh-CN" sz="2400" dirty="0">
                <a:latin typeface="宋体" panose="02010600030101010101" pitchFamily="2" charset="-122"/>
                <a:ea typeface="宋体" panose="02010600030101010101" pitchFamily="2" charset="-122"/>
                <a:cs typeface="Times New Roman" panose="02020603050405020304" pitchFamily="18" charset="0"/>
              </a:rPr>
              <a:t>……</a:t>
            </a: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82A3696E-D7C9-5593-9CA5-362EE10A2708}"/>
              </a:ext>
            </a:extLst>
          </p:cNvPr>
          <p:cNvPicPr>
            <a:picLocks noChangeAspect="1"/>
          </p:cNvPicPr>
          <p:nvPr/>
        </p:nvPicPr>
        <p:blipFill>
          <a:blip r:embed="rId2"/>
          <a:stretch>
            <a:fillRect/>
          </a:stretch>
        </p:blipFill>
        <p:spPr>
          <a:xfrm>
            <a:off x="7071032" y="0"/>
            <a:ext cx="5120968" cy="6858000"/>
          </a:xfrm>
          <a:prstGeom prst="rect">
            <a:avLst/>
          </a:prstGeom>
        </p:spPr>
      </p:pic>
    </p:spTree>
    <p:extLst>
      <p:ext uri="{BB962C8B-B14F-4D97-AF65-F5344CB8AC3E}">
        <p14:creationId xmlns:p14="http://schemas.microsoft.com/office/powerpoint/2010/main" val="28214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D7F19B-B865-A9D6-F032-DF8F67E65CA9}"/>
              </a:ext>
            </a:extLst>
          </p:cNvPr>
          <p:cNvSpPr>
            <a:spLocks noGrp="1"/>
          </p:cNvSpPr>
          <p:nvPr>
            <p:ph idx="1"/>
          </p:nvPr>
        </p:nvSpPr>
        <p:spPr>
          <a:xfrm>
            <a:off x="292231" y="339364"/>
            <a:ext cx="11566689" cy="6231117"/>
          </a:xfrm>
        </p:spPr>
        <p:txBody>
          <a:bodyPr/>
          <a:lstStyle/>
          <a:p>
            <a:pPr marL="0" indent="0">
              <a:buNone/>
            </a:pPr>
            <a:r>
              <a:rPr lang="zh-CN" altLang="en-US" dirty="0">
                <a:latin typeface="宋体" panose="02010600030101010101" pitchFamily="2" charset="-122"/>
                <a:ea typeface="宋体" panose="02010600030101010101" pitchFamily="2" charset="-122"/>
              </a:rPr>
              <a:t>（四）组合的递归性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同样的语法结构可以</a:t>
            </a:r>
            <a:r>
              <a:rPr lang="zh-CN" altLang="en-US" b="1" dirty="0">
                <a:solidFill>
                  <a:srgbClr val="FF0000"/>
                </a:solidFill>
                <a:latin typeface="宋体" panose="02010600030101010101" pitchFamily="2" charset="-122"/>
                <a:ea typeface="宋体" panose="02010600030101010101" pitchFamily="2" charset="-122"/>
              </a:rPr>
              <a:t>层层嵌套</a:t>
            </a:r>
            <a:r>
              <a:rPr lang="zh-CN" altLang="en-US" dirty="0">
                <a:latin typeface="宋体" panose="02010600030101010101" pitchFamily="2" charset="-122"/>
                <a:ea typeface="宋体" panose="02010600030101010101" pitchFamily="2" charset="-122"/>
              </a:rPr>
              <a:t>，同一条结构规则可以</a:t>
            </a:r>
            <a:r>
              <a:rPr lang="zh-CN" altLang="en-US" b="1" dirty="0">
                <a:solidFill>
                  <a:srgbClr val="FF0000"/>
                </a:solidFill>
                <a:latin typeface="宋体" panose="02010600030101010101" pitchFamily="2" charset="-122"/>
                <a:ea typeface="宋体" panose="02010600030101010101" pitchFamily="2" charset="-122"/>
              </a:rPr>
              <a:t>重复使用</a:t>
            </a:r>
            <a:r>
              <a:rPr lang="zh-CN" altLang="en-US" dirty="0">
                <a:latin typeface="宋体" panose="02010600030101010101" pitchFamily="2" charset="-122"/>
                <a:ea typeface="宋体" panose="02010600030101010101" pitchFamily="2" charset="-122"/>
              </a:rPr>
              <a:t>而不致造成结构上的混乱，这就是语法规则的“递归性”。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组合的递归性使我们能用有限的规则支配相对有限的词去造出数量上无限多、长度上不受限制的句子。</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递归性有两种表现：</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从初始结构开始，自始至终重复运用同一条语法规则。</a:t>
            </a:r>
          </a:p>
        </p:txBody>
      </p:sp>
      <p:pic>
        <p:nvPicPr>
          <p:cNvPr id="5" name="图片 4">
            <a:extLst>
              <a:ext uri="{FF2B5EF4-FFF2-40B4-BE49-F238E27FC236}">
                <a16:creationId xmlns:a16="http://schemas.microsoft.com/office/drawing/2014/main" id="{47AF4A6B-F267-1FC2-188F-35781FB00A01}"/>
              </a:ext>
            </a:extLst>
          </p:cNvPr>
          <p:cNvPicPr>
            <a:picLocks noChangeAspect="1"/>
          </p:cNvPicPr>
          <p:nvPr/>
        </p:nvPicPr>
        <p:blipFill>
          <a:blip r:embed="rId2"/>
          <a:stretch>
            <a:fillRect/>
          </a:stretch>
        </p:blipFill>
        <p:spPr>
          <a:xfrm>
            <a:off x="684684" y="3635401"/>
            <a:ext cx="5854908" cy="2997535"/>
          </a:xfrm>
          <a:prstGeom prst="rect">
            <a:avLst/>
          </a:prstGeom>
        </p:spPr>
      </p:pic>
    </p:spTree>
    <p:extLst>
      <p:ext uri="{BB962C8B-B14F-4D97-AF65-F5344CB8AC3E}">
        <p14:creationId xmlns:p14="http://schemas.microsoft.com/office/powerpoint/2010/main" val="31092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FDD087-0A5F-8128-20B2-764A00AB8C24}"/>
              </a:ext>
            </a:extLst>
          </p:cNvPr>
          <p:cNvSpPr>
            <a:spLocks noGrp="1"/>
          </p:cNvSpPr>
          <p:nvPr>
            <p:ph idx="1"/>
          </p:nvPr>
        </p:nvSpPr>
        <p:spPr>
          <a:xfrm>
            <a:off x="461913" y="801278"/>
            <a:ext cx="11283885" cy="4062953"/>
          </a:xfrm>
        </p:spPr>
        <p:txBody>
          <a:bodyPr/>
          <a:lstStyle/>
          <a:p>
            <a:r>
              <a:rPr lang="zh-CN" altLang="en-US" dirty="0">
                <a:latin typeface="宋体" panose="02010600030101010101" pitchFamily="2" charset="-122"/>
                <a:ea typeface="宋体" panose="02010600030101010101" pitchFamily="2" charset="-122"/>
              </a:rPr>
              <a:t>聚合规则是潜在的，它储存于人们的脑子中；组合规则是现实的，它存在于话语中。</a:t>
            </a:r>
          </a:p>
          <a:p>
            <a:r>
              <a:rPr lang="zh-CN" altLang="en-US" dirty="0">
                <a:latin typeface="宋体" panose="02010600030101010101" pitchFamily="2" charset="-122"/>
                <a:ea typeface="宋体" panose="02010600030101010101" pitchFamily="2" charset="-122"/>
              </a:rPr>
              <a:t>说话时组合规则提出要求，聚合规则提供可能。</a:t>
            </a:r>
          </a:p>
          <a:p>
            <a:r>
              <a:rPr lang="zh-CN" altLang="en-US" dirty="0">
                <a:latin typeface="宋体" panose="02010600030101010101" pitchFamily="2" charset="-122"/>
                <a:ea typeface="宋体" panose="02010600030101010101" pitchFamily="2" charset="-122"/>
              </a:rPr>
              <a:t>对组合的各个位置上可能出现的词进行替换，就能造出新的句子。外语学习中的“句型”和“替换”练习正是按照组合和聚合互相结合的造句原理设计的。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吃不了兜着走。</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aseline="300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喝不了兜着走。</a:t>
            </a:r>
          </a:p>
        </p:txBody>
      </p:sp>
    </p:spTree>
    <p:extLst>
      <p:ext uri="{BB962C8B-B14F-4D97-AF65-F5344CB8AC3E}">
        <p14:creationId xmlns:p14="http://schemas.microsoft.com/office/powerpoint/2010/main" val="236275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B75E75-3746-2EDB-ABB5-C32F5623BB4E}"/>
              </a:ext>
            </a:extLst>
          </p:cNvPr>
          <p:cNvSpPr>
            <a:spLocks noGrp="1"/>
          </p:cNvSpPr>
          <p:nvPr>
            <p:ph idx="1"/>
          </p:nvPr>
        </p:nvSpPr>
        <p:spPr>
          <a:xfrm>
            <a:off x="141401" y="160257"/>
            <a:ext cx="11755225" cy="6627042"/>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同一条语法规则可以在一个结构上间隔地重复使用，不同的结构可相互套嵌。</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语法规则递归性和语法结构的</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层次性密切相关。语法结构的</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层次性在相当大的程度上是由</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递归性造成的，语法结构的层</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次性也为语法规则的反复使用</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提供了可能。</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9E7CF387-D0BC-CCBE-C013-3C55CE556E4F}"/>
              </a:ext>
            </a:extLst>
          </p:cNvPr>
          <p:cNvPicPr>
            <a:picLocks noChangeAspect="1"/>
          </p:cNvPicPr>
          <p:nvPr/>
        </p:nvPicPr>
        <p:blipFill>
          <a:blip r:embed="rId2"/>
          <a:stretch>
            <a:fillRect/>
          </a:stretch>
        </p:blipFill>
        <p:spPr>
          <a:xfrm>
            <a:off x="5499611" y="2365694"/>
            <a:ext cx="6596444" cy="4200508"/>
          </a:xfrm>
          <a:prstGeom prst="rect">
            <a:avLst/>
          </a:prstGeom>
        </p:spPr>
      </p:pic>
      <p:pic>
        <p:nvPicPr>
          <p:cNvPr id="4" name="图片 3">
            <a:extLst>
              <a:ext uri="{FF2B5EF4-FFF2-40B4-BE49-F238E27FC236}">
                <a16:creationId xmlns:a16="http://schemas.microsoft.com/office/drawing/2014/main" id="{5977546B-758C-3ADD-8DBA-2BD50A42C83A}"/>
              </a:ext>
            </a:extLst>
          </p:cNvPr>
          <p:cNvPicPr>
            <a:picLocks noChangeAspect="1"/>
          </p:cNvPicPr>
          <p:nvPr/>
        </p:nvPicPr>
        <p:blipFill>
          <a:blip r:embed="rId3"/>
          <a:stretch>
            <a:fillRect/>
          </a:stretch>
        </p:blipFill>
        <p:spPr>
          <a:xfrm>
            <a:off x="186856" y="1008233"/>
            <a:ext cx="5643459" cy="2262868"/>
          </a:xfrm>
          <a:prstGeom prst="rect">
            <a:avLst/>
          </a:prstGeom>
        </p:spPr>
      </p:pic>
    </p:spTree>
    <p:extLst>
      <p:ext uri="{BB962C8B-B14F-4D97-AF65-F5344CB8AC3E}">
        <p14:creationId xmlns:p14="http://schemas.microsoft.com/office/powerpoint/2010/main" val="10501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9B581-7464-292D-745B-89F2CBA7AA37}"/>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三、聚合规则</a:t>
            </a:r>
          </a:p>
        </p:txBody>
      </p:sp>
      <p:sp>
        <p:nvSpPr>
          <p:cNvPr id="3" name="内容占位符 2">
            <a:extLst>
              <a:ext uri="{FF2B5EF4-FFF2-40B4-BE49-F238E27FC236}">
                <a16:creationId xmlns:a16="http://schemas.microsoft.com/office/drawing/2014/main" id="{CE5FAD0E-83D8-1EF3-CCAC-343F3E724357}"/>
              </a:ext>
            </a:extLst>
          </p:cNvPr>
          <p:cNvSpPr>
            <a:spLocks noGrp="1"/>
          </p:cNvSpPr>
          <p:nvPr>
            <p:ph idx="1"/>
          </p:nvPr>
        </p:nvSpPr>
        <p:spPr>
          <a:xfrm>
            <a:off x="320511" y="1933263"/>
            <a:ext cx="11510128" cy="4382696"/>
          </a:xfrm>
        </p:spPr>
        <p:txBody>
          <a:bodyPr/>
          <a:lstStyle/>
          <a:p>
            <a:r>
              <a:rPr lang="zh-CN" altLang="en-US" dirty="0">
                <a:latin typeface="宋体" panose="02010600030101010101" pitchFamily="2" charset="-122"/>
                <a:ea typeface="宋体" panose="02010600030101010101" pitchFamily="2" charset="-122"/>
              </a:rPr>
              <a:t>语法的聚合规则是语法单位的</a:t>
            </a:r>
            <a:r>
              <a:rPr lang="zh-CN" altLang="en-US" b="1" dirty="0">
                <a:solidFill>
                  <a:srgbClr val="FF0000"/>
                </a:solidFill>
                <a:latin typeface="宋体" panose="02010600030101010101" pitchFamily="2" charset="-122"/>
                <a:ea typeface="宋体" panose="02010600030101010101" pitchFamily="2" charset="-122"/>
              </a:rPr>
              <a:t>分类和变化</a:t>
            </a:r>
            <a:r>
              <a:rPr lang="zh-CN" altLang="en-US" dirty="0">
                <a:latin typeface="宋体" panose="02010600030101010101" pitchFamily="2" charset="-122"/>
                <a:ea typeface="宋体" panose="02010600030101010101" pitchFamily="2" charset="-122"/>
              </a:rPr>
              <a:t>的规则。集中体现在：</a:t>
            </a:r>
          </a:p>
          <a:p>
            <a:pPr marL="0" indent="0">
              <a:buNone/>
            </a:pPr>
            <a:r>
              <a:rPr lang="zh-CN" altLang="en-US" dirty="0">
                <a:latin typeface="宋体" panose="02010600030101010101" pitchFamily="2" charset="-122"/>
                <a:ea typeface="宋体" panose="02010600030101010101" pitchFamily="2" charset="-122"/>
              </a:rPr>
              <a:t>    功能聚合：词类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词的形态和句法功能的类。</a:t>
            </a:r>
          </a:p>
          <a:p>
            <a:pPr marL="0" indent="0">
              <a:buNone/>
            </a:pPr>
            <a:r>
              <a:rPr lang="zh-CN" altLang="en-US" dirty="0">
                <a:latin typeface="宋体" panose="02010600030101010101" pitchFamily="2" charset="-122"/>
                <a:ea typeface="宋体" panose="02010600030101010101" pitchFamily="2" charset="-122"/>
              </a:rPr>
              <a:t>    形式聚合：形态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词形变化的手段的类。</a:t>
            </a:r>
          </a:p>
          <a:p>
            <a:pPr marL="0" indent="0">
              <a:buNone/>
            </a:pPr>
            <a:r>
              <a:rPr lang="zh-CN" altLang="en-US" dirty="0">
                <a:latin typeface="宋体" panose="02010600030101010101" pitchFamily="2" charset="-122"/>
                <a:ea typeface="宋体" panose="02010600030101010101" pitchFamily="2" charset="-122"/>
              </a:rPr>
              <a:t>    范畴聚合：范畴</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语法形式体现出的语法意义的类。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前两个属于语法形式的聚合，即语法手段；后一个属于语法意义的聚合，即语法范畴。</a:t>
            </a:r>
          </a:p>
          <a:p>
            <a:r>
              <a:rPr lang="zh-CN" altLang="en-US" dirty="0">
                <a:latin typeface="宋体" panose="02010600030101010101" pitchFamily="2" charset="-122"/>
                <a:ea typeface="宋体" panose="02010600030101010101" pitchFamily="2" charset="-122"/>
              </a:rPr>
              <a:t>具有相同语法功能的单位总是聚合成类，供组合选择。</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182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6770" y="-19367"/>
            <a:ext cx="7776000" cy="11430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0" i="0" u="none" strike="noStrike" kern="1200" cap="none" spc="50" normalizeH="0" baseline="0" noProof="0" dirty="0">
                <a:ln w="12700">
                  <a:noFill/>
                  <a:prstDash val="solid"/>
                </a:ln>
                <a:solidFill>
                  <a:schemeClr val="tx1"/>
                </a:solidFill>
                <a:effectLst>
                  <a:outerShdw blurRad="38100" dist="20320" dir="2700000" algn="tl" rotWithShape="0">
                    <a:srgbClr val="000000">
                      <a:alpha val="70000"/>
                    </a:srgbClr>
                  </a:outerShdw>
                </a:effectLst>
                <a:uLnTx/>
                <a:uFillTx/>
                <a:latin typeface="+mj-lt"/>
                <a:ea typeface="+mj-ea"/>
                <a:cs typeface="+mj-cs"/>
              </a:rPr>
              <a:t>一、词的聚合：词类</a:t>
            </a:r>
          </a:p>
        </p:txBody>
      </p:sp>
      <p:sp>
        <p:nvSpPr>
          <p:cNvPr id="3" name="内容占位符 2"/>
          <p:cNvSpPr>
            <a:spLocks noGrp="1"/>
          </p:cNvSpPr>
          <p:nvPr>
            <p:ph idx="1"/>
          </p:nvPr>
        </p:nvSpPr>
        <p:spPr/>
        <p:txBody>
          <a:bodyPr vert="horz" wrap="square" lIns="91440" tIns="45720" rIns="91440" bIns="4572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“词类”是词在语法上的分类结果。因此像“一朵花”的“花”（花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）和“花钱”的“花”（花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）在语音上叫作同音词；“一朵花”的“花”和“花布”的“花”（花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）在词汇上叫作多义词，就都不是语法上的词类。而这三个词中“花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是名词，“花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是动词，“花</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是形容词，这种分类就是词类。</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词类可以这样定义：它指“竖着看”可以替换出现在语法结构某些相同位置上的词的类，即具有聚合关系的词的类。</a:t>
            </a:r>
          </a:p>
        </p:txBody>
      </p:sp>
    </p:spTree>
    <p:extLst>
      <p:ext uri="{BB962C8B-B14F-4D97-AF65-F5344CB8AC3E}">
        <p14:creationId xmlns:p14="http://schemas.microsoft.com/office/powerpoint/2010/main" val="1963033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706880" y="113665"/>
            <a:ext cx="8229600" cy="6858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50" normalizeH="0" baseline="0" noProof="0" dirty="0">
                <a:ln w="12700">
                  <a:noFill/>
                  <a:prstDash val="solid"/>
                </a:ln>
                <a:solidFill>
                  <a:schemeClr val="tx1"/>
                </a:solidFill>
                <a:effectLst>
                  <a:outerShdw blurRad="38100" dist="20320" dir="2700000" algn="tl" rotWithShape="0">
                    <a:srgbClr val="000000">
                      <a:alpha val="70000"/>
                    </a:srgbClr>
                  </a:outerShdw>
                </a:effectLst>
                <a:uLnTx/>
                <a:uFillTx/>
                <a:latin typeface="+mj-lt"/>
                <a:ea typeface="+mj-ea"/>
                <a:cs typeface="+mj-cs"/>
              </a:rPr>
              <a:t>划分词类的标准</a:t>
            </a:r>
          </a:p>
        </p:txBody>
      </p:sp>
      <p:sp>
        <p:nvSpPr>
          <p:cNvPr id="31747" name="Rectangle 3"/>
          <p:cNvSpPr>
            <a:spLocks noGrp="1" noChangeArrowheads="1"/>
          </p:cNvSpPr>
          <p:nvPr>
            <p:ph idx="1"/>
          </p:nvPr>
        </p:nvSpPr>
        <p:spPr>
          <a:xfrm>
            <a:off x="930910" y="1082040"/>
            <a:ext cx="10523220" cy="4864100"/>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100000"/>
              </a:lnSpc>
              <a:spcBef>
                <a:spcPct val="0"/>
              </a:spcBef>
              <a:spcAft>
                <a:spcPts val="0"/>
              </a:spcAft>
              <a:buClr>
                <a:schemeClr val="tx2"/>
              </a:buClr>
              <a:buSzPct val="60000"/>
              <a:buFont typeface="Wingdings 2" panose="05020102010507070707"/>
              <a:buChar char=""/>
              <a:defRPr/>
            </a:pPr>
            <a:r>
              <a:rPr kumimoji="0" lang="en-US" altLang="zh-CN" sz="2600" i="0" u="none" strike="noStrike" kern="1200" cap="none" spc="0" normalizeH="0" baseline="0" noProof="0" dirty="0">
                <a:ln>
                  <a:noFill/>
                </a:ln>
                <a:solidFill>
                  <a:schemeClr val="tx1"/>
                </a:solidFill>
                <a:effectLst/>
                <a:uLnTx/>
                <a:uFillTx/>
                <a:latin typeface="+mn-lt"/>
                <a:ea typeface="+mn-ea"/>
                <a:cs typeface="+mn-cs"/>
              </a:rPr>
              <a:t>1</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、主要有三种：第一种意见是根据词形变化确定词类，这就是</a:t>
            </a:r>
            <a:r>
              <a:rPr kumimoji="0" lang="zh-CN" altLang="en-US" sz="2600" i="0" u="none" strike="noStrike" kern="1200" cap="none" spc="0" normalizeH="0" baseline="0" noProof="0" dirty="0">
                <a:ln>
                  <a:noFill/>
                </a:ln>
                <a:solidFill>
                  <a:srgbClr val="0070C0"/>
                </a:solidFill>
                <a:effectLst/>
                <a:uLnTx/>
                <a:uFillTx/>
                <a:latin typeface="+mn-lt"/>
                <a:ea typeface="+mn-ea"/>
                <a:cs typeface="+mn-cs"/>
              </a:rPr>
              <a:t>形态标准</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。这个标准不大适用于汉语；</a:t>
            </a:r>
          </a:p>
          <a:p>
            <a:pPr marL="342900" marR="0" lvl="0" indent="-342900" algn="l" defTabSz="914400" rtl="0" eaLnBrk="1" fontAlgn="auto" latinLnBrk="0" hangingPunct="1">
              <a:lnSpc>
                <a:spcPct val="100000"/>
              </a:lnSpc>
              <a:spcBef>
                <a:spcPct val="0"/>
              </a:spcBef>
              <a:spcAft>
                <a:spcPts val="0"/>
              </a:spcAft>
              <a:buClr>
                <a:schemeClr val="tx2"/>
              </a:buClr>
              <a:buSzPct val="60000"/>
              <a:buFont typeface="Wingdings 2" panose="05020102010507070707"/>
              <a:buChar char=""/>
              <a:defRPr/>
            </a:pPr>
            <a:endParaRPr kumimoji="0" lang="zh-CN" altLang="en-US" sz="14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0"/>
              </a:spcBef>
              <a:spcAft>
                <a:spcPts val="0"/>
              </a:spcAft>
              <a:buClr>
                <a:schemeClr val="tx2"/>
              </a:buClr>
              <a:buSzPct val="60000"/>
              <a:buFont typeface="Wingdings 2" panose="05020102010507070707"/>
              <a:buChar char=""/>
              <a:defRPr/>
            </a:pPr>
            <a:r>
              <a:rPr kumimoji="0" lang="zh-CN" altLang="en-US" sz="2600" i="0" u="none" strike="noStrike" kern="1200" cap="none" spc="0" normalizeH="0" baseline="0" noProof="0" dirty="0">
                <a:ln>
                  <a:noFill/>
                </a:ln>
                <a:solidFill>
                  <a:schemeClr val="tx1"/>
                </a:solidFill>
                <a:effectLst/>
                <a:uLnTx/>
                <a:uFillTx/>
                <a:latin typeface="+mn-lt"/>
                <a:ea typeface="+mn-ea"/>
                <a:cs typeface="+mn-cs"/>
              </a:rPr>
              <a:t>第二种是根据词的意义确定词类，这就是</a:t>
            </a:r>
            <a:r>
              <a:rPr kumimoji="0" lang="zh-CN" altLang="en-US" sz="2600" i="0" u="none" strike="noStrike" kern="1200" cap="none" spc="0" normalizeH="0" baseline="0" noProof="0" dirty="0">
                <a:ln>
                  <a:noFill/>
                </a:ln>
                <a:solidFill>
                  <a:srgbClr val="0070C0"/>
                </a:solidFill>
                <a:effectLst/>
                <a:uLnTx/>
                <a:uFillTx/>
                <a:latin typeface="+mn-lt"/>
                <a:ea typeface="+mn-ea"/>
                <a:cs typeface="+mn-cs"/>
              </a:rPr>
              <a:t>意义标准</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。但用意义标准确定汉语的词类还有很多无法克服的困难；</a:t>
            </a:r>
            <a:r>
              <a:rPr kumimoji="0" lang="zh-CN" altLang="en-US" sz="2600" i="0" u="none" strike="noStrike" kern="1200" cap="none" spc="0" normalizeH="0" baseline="0" noProof="0" dirty="0">
                <a:ln>
                  <a:noFill/>
                </a:ln>
                <a:solidFill>
                  <a:srgbClr val="FF0000"/>
                </a:solidFill>
                <a:effectLst/>
                <a:uLnTx/>
                <a:uFillTx/>
                <a:latin typeface="+mn-lt"/>
                <a:ea typeface="+mn-ea"/>
                <a:cs typeface="+mn-cs"/>
              </a:rPr>
              <a:t>如：聪明、智慧（形容词、名词）</a:t>
            </a:r>
            <a:endParaRPr kumimoji="0" lang="zh-CN" altLang="en-US" sz="2600" i="0" u="none" strike="noStrike" kern="1200" cap="none" spc="0" normalizeH="0" baseline="0" noProof="0" dirty="0">
              <a:ln>
                <a:noFill/>
              </a:ln>
              <a:solidFill>
                <a:srgbClr val="FFFF00"/>
              </a:solidFill>
              <a:effectLst/>
              <a:uLnTx/>
              <a:uFillTx/>
              <a:latin typeface="+mn-lt"/>
              <a:ea typeface="+mn-ea"/>
              <a:cs typeface="+mn-cs"/>
            </a:endParaRPr>
          </a:p>
          <a:p>
            <a:pPr marL="342900" marR="0" lvl="0" indent="-342900" algn="l" defTabSz="914400" rtl="0" eaLnBrk="1" fontAlgn="auto" latinLnBrk="0" hangingPunct="1">
              <a:lnSpc>
                <a:spcPct val="100000"/>
              </a:lnSpc>
              <a:spcBef>
                <a:spcPct val="0"/>
              </a:spcBef>
              <a:spcAft>
                <a:spcPts val="0"/>
              </a:spcAft>
              <a:buClr>
                <a:schemeClr val="tx2"/>
              </a:buClr>
              <a:buSzPct val="60000"/>
              <a:buFont typeface="Wingdings 2" panose="05020102010507070707"/>
              <a:buChar char=""/>
              <a:defRPr/>
            </a:pPr>
            <a:endParaRPr kumimoji="0" lang="zh-CN" altLang="en-US" sz="1400" i="0" u="none" strike="noStrike" kern="1200" cap="none" spc="0" normalizeH="0" baseline="0" noProof="0" dirty="0">
              <a:ln>
                <a:noFill/>
              </a:ln>
              <a:solidFill>
                <a:srgbClr val="9900CC"/>
              </a:solidFill>
              <a:effectLst/>
              <a:uLnTx/>
              <a:uFillTx/>
              <a:latin typeface="+mn-lt"/>
              <a:ea typeface="+mn-ea"/>
              <a:cs typeface="+mn-cs"/>
            </a:endParaRPr>
          </a:p>
          <a:p>
            <a:pPr marL="342900" marR="0" lvl="0" indent="-342900" algn="l" defTabSz="914400" rtl="0" eaLnBrk="1" fontAlgn="auto" latinLnBrk="0" hangingPunct="1">
              <a:lnSpc>
                <a:spcPct val="100000"/>
              </a:lnSpc>
              <a:spcBef>
                <a:spcPct val="0"/>
              </a:spcBef>
              <a:spcAft>
                <a:spcPts val="0"/>
              </a:spcAft>
              <a:buClr>
                <a:schemeClr val="tx2"/>
              </a:buClr>
              <a:buSzPct val="60000"/>
              <a:buFont typeface="Wingdings 2" panose="05020102010507070707"/>
              <a:buChar char=""/>
              <a:defRPr/>
            </a:pPr>
            <a:r>
              <a:rPr kumimoji="0" lang="zh-CN" altLang="en-US" sz="2600" i="0" u="none" strike="noStrike" kern="1200" cap="none" spc="0" normalizeH="0" baseline="0" noProof="0" dirty="0">
                <a:ln>
                  <a:noFill/>
                </a:ln>
                <a:solidFill>
                  <a:schemeClr val="tx1"/>
                </a:solidFill>
                <a:effectLst/>
                <a:uLnTx/>
                <a:uFillTx/>
                <a:latin typeface="+mn-lt"/>
                <a:ea typeface="+mn-ea"/>
                <a:cs typeface="+mn-cs"/>
              </a:rPr>
              <a:t>第三种就是根据词和词的结合能力来确定词类。词在句中可做什么成分，能否于某类词结合等。即“</a:t>
            </a:r>
            <a:r>
              <a:rPr kumimoji="0" lang="zh-CN" altLang="en-US" sz="2600" i="0" u="none" strike="noStrike" kern="1200" cap="none" spc="0" normalizeH="0" baseline="0" noProof="0" dirty="0">
                <a:ln>
                  <a:noFill/>
                </a:ln>
                <a:solidFill>
                  <a:srgbClr val="0070C0"/>
                </a:solidFill>
                <a:effectLst/>
                <a:uLnTx/>
                <a:uFillTx/>
                <a:latin typeface="+mn-lt"/>
                <a:ea typeface="+mn-ea"/>
                <a:cs typeface="+mn-cs"/>
              </a:rPr>
              <a:t>句法功能标准</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”，也可理解为根据词的聚合位置确定词类，也就是“</a:t>
            </a:r>
            <a:r>
              <a:rPr kumimoji="0" lang="zh-CN" altLang="en-US" sz="2600" i="0" u="none" strike="noStrike" kern="1200" cap="none" spc="0" normalizeH="0" baseline="0" noProof="0" dirty="0">
                <a:ln>
                  <a:noFill/>
                </a:ln>
                <a:solidFill>
                  <a:srgbClr val="0070C0"/>
                </a:solidFill>
                <a:effectLst/>
                <a:uLnTx/>
                <a:uFillTx/>
                <a:latin typeface="+mn-lt"/>
                <a:ea typeface="+mn-ea"/>
                <a:cs typeface="+mn-cs"/>
              </a:rPr>
              <a:t>分布标准</a:t>
            </a:r>
            <a:r>
              <a:rPr kumimoji="0" lang="zh-CN" altLang="en-US" sz="2600" i="0" u="none" strike="noStrike" kern="1200" cap="none" spc="0" normalizeH="0" baseline="0" noProof="0" dirty="0">
                <a:ln>
                  <a:noFill/>
                </a:ln>
                <a:solidFill>
                  <a:srgbClr val="FFC000"/>
                </a:solidFill>
                <a:effectLst/>
                <a:uLnTx/>
                <a:uFillTx/>
                <a:latin typeface="+mn-lt"/>
                <a:ea typeface="+mn-ea"/>
                <a:cs typeface="+mn-cs"/>
              </a:rPr>
              <a:t>”</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。不同的语法单位分布状况不同，具有相同分布特征的语法单位可以归为一类</a:t>
            </a:r>
            <a:r>
              <a:rPr kumimoji="0" lang="en-US" altLang="zh-CN" sz="2600" i="0" u="none" strike="noStrike" kern="1200" cap="none" spc="0" normalizeH="0" baseline="0" noProof="0" dirty="0">
                <a:ln>
                  <a:noFill/>
                </a:ln>
                <a:solidFill>
                  <a:schemeClr val="tx1"/>
                </a:solidFill>
                <a:effectLst/>
                <a:uLnTx/>
                <a:uFillTx/>
                <a:latin typeface="+mn-lt"/>
                <a:ea typeface="+mn-ea"/>
                <a:cs typeface="+mn-cs"/>
              </a:rPr>
              <a:t>——</a:t>
            </a:r>
            <a:r>
              <a:rPr kumimoji="0" lang="zh-CN" altLang="en-US" sz="2600" i="0" u="none" strike="noStrike" kern="1200" cap="none" spc="0" normalizeH="0" baseline="0" noProof="0" dirty="0">
                <a:ln>
                  <a:noFill/>
                </a:ln>
                <a:solidFill>
                  <a:srgbClr val="FF0000"/>
                </a:solidFill>
                <a:effectLst/>
                <a:uLnTx/>
                <a:uFillTx/>
                <a:latin typeface="+mn-lt"/>
                <a:ea typeface="+mn-ea"/>
                <a:cs typeface="+mn-cs"/>
              </a:rPr>
              <a:t>功能的类</a:t>
            </a:r>
            <a:r>
              <a:rPr kumimoji="0" lang="zh-CN" altLang="en-US" sz="2600" i="0" u="none" strike="noStrike" kern="1200" cap="none" spc="0" normalizeH="0" baseline="0" noProof="0" dirty="0">
                <a:ln>
                  <a:noFill/>
                </a:ln>
                <a:solidFill>
                  <a:schemeClr val="tx1"/>
                </a:solidFill>
                <a:effectLst/>
                <a:uLnTx/>
                <a:uFillTx/>
                <a:latin typeface="+mn-lt"/>
                <a:ea typeface="+mn-ea"/>
                <a:cs typeface="+mn-cs"/>
              </a:rPr>
              <a:t>。按照这个标准，词类就是根据一类词的所有聚合位置的总和即句法功能来确定的。这种标准适合汉语的词类划分。</a:t>
            </a:r>
          </a:p>
        </p:txBody>
      </p:sp>
    </p:spTree>
    <p:extLst>
      <p:ext uri="{BB962C8B-B14F-4D97-AF65-F5344CB8AC3E}">
        <p14:creationId xmlns:p14="http://schemas.microsoft.com/office/powerpoint/2010/main" val="5521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ox(in)">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box(in)">
                                      <p:cBhvr>
                                        <p:cTn id="12" dur="500"/>
                                        <p:tgtEl>
                                          <p:spTgt spid="31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animEffect transition="in" filter="box(in)">
                                      <p:cBhvr>
                                        <p:cTn id="17"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5115" y="27305"/>
            <a:ext cx="7776210" cy="93726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i="0" u="none" strike="noStrike" kern="1200" cap="none" spc="50" normalizeH="0" baseline="0" noProof="0" dirty="0">
                <a:ln w="12700">
                  <a:noFill/>
                  <a:prstDash val="solid"/>
                </a:ln>
                <a:solidFill>
                  <a:srgbClr val="FF0000"/>
                </a:solidFill>
                <a:effectLst/>
                <a:uLnTx/>
                <a:uFillTx/>
                <a:latin typeface="+mj-lt"/>
                <a:ea typeface="+mj-ea"/>
                <a:cs typeface="+mj-cs"/>
              </a:rPr>
              <a:t>综合运用三条标准</a:t>
            </a:r>
          </a:p>
        </p:txBody>
      </p:sp>
      <p:sp>
        <p:nvSpPr>
          <p:cNvPr id="3" name="内容占位符 2"/>
          <p:cNvSpPr>
            <a:spLocks noGrp="1"/>
          </p:cNvSpPr>
          <p:nvPr>
            <p:ph idx="1"/>
          </p:nvPr>
        </p:nvSpPr>
        <p:spPr>
          <a:xfrm>
            <a:off x="922655" y="1115060"/>
            <a:ext cx="10497820" cy="4860925"/>
          </a:xfrm>
        </p:spPr>
        <p:txBody>
          <a:bodyPr vert="horz" wrap="square" lIns="91440" tIns="45720" rIns="91440" bIns="45720" numCol="1" rtlCol="0" anchor="t" anchorCtr="0" compatLnSpc="1">
            <a:normAutofit fontScale="82500" lnSpcReduction="20000"/>
          </a:bodyPr>
          <a:lstStyle/>
          <a:p>
            <a:pPr marL="342900" marR="0" lvl="0" indent="-342900" algn="l" defTabSz="914400" rtl="0" fontAlgn="auto">
              <a:lnSpc>
                <a:spcPct val="140000"/>
              </a:lnSpc>
              <a:spcBef>
                <a:spcPts val="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从词类的内在属性看，</a:t>
            </a:r>
            <a:r>
              <a:rPr kumimoji="0" lang="zh-CN" altLang="en-US" sz="3200" b="0" i="0" u="none" strike="noStrike" kern="1200" cap="none" spc="0" normalizeH="0" baseline="0" noProof="0" dirty="0">
                <a:ln>
                  <a:noFill/>
                </a:ln>
                <a:solidFill>
                  <a:srgbClr val="FF0000"/>
                </a:solidFill>
                <a:effectLst/>
                <a:uLnTx/>
                <a:uFillTx/>
                <a:latin typeface="+mn-lt"/>
                <a:ea typeface="+mn-ea"/>
                <a:cs typeface="+mn-cs"/>
              </a:rPr>
              <a:t>这三条标准中只有句法功能才是反映词类聚合关系本质的特征</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，而形态变化和语法意义都只不过是这种聚合关系的体现。</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fontAlgn="auto">
              <a:lnSpc>
                <a:spcPct val="140000"/>
              </a:lnSpc>
              <a:spcBef>
                <a:spcPts val="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事实上并不只是汉语这样缺乏形态变化的语言必须靠句法功能来确定词类，而即使是可以用形态和意义标准确定的词类，归根到底也都必须符合词类的句法功能要求，或者说正是因为某类词有共同的句法功能上的分布，才可能有共同的词形变化和共同的语法意义。</a:t>
            </a:r>
          </a:p>
          <a:p>
            <a:pPr marL="0" marR="0" lvl="0" indent="0" algn="l" defTabSz="914400" rtl="0" fontAlgn="auto">
              <a:lnSpc>
                <a:spcPct val="140000"/>
              </a:lnSpc>
              <a:spcBef>
                <a:spcPts val="0"/>
              </a:spcBef>
              <a:spcAft>
                <a:spcPts val="0"/>
              </a:spcAft>
              <a:buClr>
                <a:schemeClr val="tx2"/>
              </a:buClr>
              <a:buSzPct val="60000"/>
              <a:buFont typeface="Wingdings 2" panose="05020102010507070707"/>
              <a:buNone/>
              <a:defRPr/>
            </a:pPr>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fontAlgn="auto">
              <a:lnSpc>
                <a:spcPct val="140000"/>
              </a:lnSpc>
              <a:spcBef>
                <a:spcPts val="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虽然句法功能是任何语言中词类的本质属性，但在具体区别词类时，</a:t>
            </a:r>
            <a:r>
              <a:rPr kumimoji="0" lang="zh-CN" altLang="en-US" sz="3200" b="0" i="0" u="none" strike="noStrike" kern="1200" cap="none" spc="0" normalizeH="0" baseline="0" noProof="0" dirty="0">
                <a:ln>
                  <a:noFill/>
                </a:ln>
                <a:solidFill>
                  <a:srgbClr val="FF0000"/>
                </a:solidFill>
                <a:effectLst/>
                <a:uLnTx/>
                <a:uFillTx/>
                <a:latin typeface="+mn-lt"/>
                <a:ea typeface="+mn-ea"/>
                <a:cs typeface="+mn-cs"/>
              </a:rPr>
              <a:t>形态和意义也有参考作用。</a:t>
            </a:r>
          </a:p>
        </p:txBody>
      </p:sp>
    </p:spTree>
    <p:extLst>
      <p:ext uri="{BB962C8B-B14F-4D97-AF65-F5344CB8AC3E}">
        <p14:creationId xmlns:p14="http://schemas.microsoft.com/office/powerpoint/2010/main" val="3325738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3405" y="28575"/>
            <a:ext cx="7776210" cy="909955"/>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0" i="0" u="none" strike="noStrike" kern="1200" cap="none" spc="50" normalizeH="0" baseline="0" noProof="0" dirty="0">
                <a:ln w="12700">
                  <a:noFill/>
                  <a:prstDash val="solid"/>
                </a:ln>
                <a:solidFill>
                  <a:schemeClr val="accent4"/>
                </a:solidFill>
                <a:effectLst>
                  <a:outerShdw blurRad="38100" dist="20320" dir="2700000" algn="tl" rotWithShape="0">
                    <a:srgbClr val="000000">
                      <a:alpha val="70000"/>
                    </a:srgbClr>
                  </a:outerShdw>
                </a:effectLst>
                <a:uLnTx/>
                <a:uFillTx/>
                <a:latin typeface="+mj-lt"/>
                <a:ea typeface="+mj-ea"/>
                <a:cs typeface="+mj-cs"/>
              </a:rPr>
              <a:t>词类划分的结果</a:t>
            </a:r>
          </a:p>
        </p:txBody>
      </p:sp>
      <p:sp>
        <p:nvSpPr>
          <p:cNvPr id="3" name="内容占位符 2"/>
          <p:cNvSpPr>
            <a:spLocks noGrp="1"/>
          </p:cNvSpPr>
          <p:nvPr>
            <p:ph idx="1"/>
          </p:nvPr>
        </p:nvSpPr>
        <p:spPr>
          <a:xfrm>
            <a:off x="895985" y="1174115"/>
            <a:ext cx="10400665" cy="4800600"/>
          </a:xfrm>
        </p:spPr>
        <p:txBody>
          <a:bodyPr vert="horz" wrap="square" lIns="91440" tIns="45720" rIns="91440" bIns="45720" numCol="1" rtlCol="0" anchor="t" anchorCtr="0" compatLnSpc="1">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实际上是问总共能得到多少词类？</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由于不同语言中各类词的分布肯定有差异，例如英语、德语中只有名词和非限定动词才能做主语，但在汉语中能做主语的除了名词，还可以直接就是动词、形容词等；俄语中做定语的只能是形容词，而在英语、汉语中名词也可以做定语。</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这样各种语言分出词类的数量就不会完全一样。例如英语一般认为只有九种词类，即名词、动词、形容词、副词、介词、代词、数词、连接词和叹词。但汉语词类更多，至少要比英语多分出区别词、量词、方位词、助词、语气词等。总的看，各种语言的词类划分结果往往都有这么几个特点：</a:t>
            </a:r>
          </a:p>
        </p:txBody>
      </p:sp>
    </p:spTree>
    <p:extLst>
      <p:ext uri="{BB962C8B-B14F-4D97-AF65-F5344CB8AC3E}">
        <p14:creationId xmlns:p14="http://schemas.microsoft.com/office/powerpoint/2010/main" val="2446791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963295" y="313690"/>
            <a:ext cx="10265410" cy="5634990"/>
          </a:xfrm>
        </p:spPr>
        <p:txBody>
          <a:bodyPr vert="horz" wrap="square" lIns="91440" tIns="45720" rIns="91440" bIns="45720" numCol="1" rtlCol="0" anchor="t" anchorCtr="0" compatLnSpc="1">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cs"/>
              </a:rPr>
              <a:t>2</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、词类划分结果的特点：</a:t>
            </a: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i="0" u="none" strike="noStrike" kern="1200" cap="none" spc="0" normalizeH="0" baseline="0" noProof="0" dirty="0">
                <a:ln>
                  <a:noFill/>
                </a:ln>
                <a:solidFill>
                  <a:schemeClr val="tx1"/>
                </a:solidFill>
                <a:effectLst/>
                <a:uLnTx/>
                <a:uFillTx/>
                <a:latin typeface="+mn-lt"/>
                <a:ea typeface="+mn-ea"/>
                <a:cs typeface="+mn-cs"/>
              </a:rPr>
              <a:t>1</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a:t>
            </a:r>
            <a:r>
              <a:rPr kumimoji="0" lang="zh-CN" altLang="en-US" sz="2800" i="0" u="none" strike="noStrike" kern="1200" cap="none" spc="0" normalizeH="0" baseline="0" noProof="0" dirty="0">
                <a:ln>
                  <a:noFill/>
                </a:ln>
                <a:solidFill>
                  <a:srgbClr val="FF0000"/>
                </a:solidFill>
                <a:effectLst/>
                <a:uLnTx/>
                <a:uFillTx/>
                <a:latin typeface="+mn-lt"/>
                <a:ea typeface="+mn-ea"/>
                <a:cs typeface="+mn-cs"/>
              </a:rPr>
              <a:t>各种语言都有一些共同词类，也有一些特殊的词类。各种语言都有一些共同的词类，也都有一些特殊的词类。</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例如已知的人类语言中无一例外地都有名词、动词、副词、形容词、代词、数词、连接词等，这就是各种语言共同具有的一些词类。共同性词类与自然界的某些基本属性有密切关系。</a:t>
            </a:r>
            <a:endParaRPr kumimoji="0" lang="en-US" altLang="zh-CN" sz="28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但是不同语言也往往有一些特有的词类。例如</a:t>
            </a:r>
            <a:endParaRPr kumimoji="0" lang="en-US" altLang="zh-CN" sz="28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         汉语的量词、助词；</a:t>
            </a:r>
            <a:endParaRPr kumimoji="0" lang="en-US" altLang="zh-CN" sz="28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        德语、英语名词前面的冠词、动词前面的辅助词，</a:t>
            </a:r>
            <a:endParaRPr kumimoji="0" lang="en-US" altLang="zh-CN" sz="28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        日语主语、宾语名词后面的标记助词；</a:t>
            </a:r>
            <a:endParaRPr kumimoji="0" lang="en-US" altLang="zh-CN" sz="280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panose="05000000000000000000" pitchFamily="2" charset="2"/>
              <a:buNone/>
              <a:defRPr/>
            </a:pPr>
            <a:r>
              <a:rPr kumimoji="0" lang="zh-CN" altLang="en-US" sz="2800" i="0" u="none" strike="noStrike" kern="1200" cap="none" spc="0" normalizeH="0" baseline="0" noProof="0" dirty="0">
                <a:ln>
                  <a:noFill/>
                </a:ln>
                <a:solidFill>
                  <a:schemeClr val="tx1"/>
                </a:solidFill>
                <a:effectLst/>
                <a:uLnTx/>
                <a:uFillTx/>
                <a:latin typeface="+mn-lt"/>
                <a:ea typeface="+mn-ea"/>
                <a:cs typeface="+mn-cs"/>
              </a:rPr>
              <a:t>也有的词类几种语言都有，但范围不同，如汉语的语气词主要用于句末表句式类型，而俄语的语气词还包括表动作方式的词等：这些就是某些语言的特殊词类。</a:t>
            </a:r>
            <a:endParaRPr kumimoji="0" lang="zh-CN" altLang="en-US" sz="2800" i="0" u="none" strike="noStrike" kern="1200" cap="none" spc="0" normalizeH="0" baseline="0" noProof="0" dirty="0">
              <a:ln>
                <a:noFill/>
              </a:ln>
              <a:solidFill>
                <a:srgbClr val="FFC000"/>
              </a:solidFill>
              <a:effectLst/>
              <a:uLnTx/>
              <a:uFillTx/>
              <a:latin typeface="+mn-lt"/>
              <a:ea typeface="+mn-ea"/>
              <a:cs typeface="+mn-cs"/>
            </a:endParaRPr>
          </a:p>
        </p:txBody>
      </p:sp>
    </p:spTree>
    <p:extLst>
      <p:ext uri="{BB962C8B-B14F-4D97-AF65-F5344CB8AC3E}">
        <p14:creationId xmlns:p14="http://schemas.microsoft.com/office/powerpoint/2010/main" val="660714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400" b="0" i="0" u="none" strike="noStrike" kern="1200" cap="none" spc="50" normalizeH="0" baseline="0" noProof="0">
              <a:ln w="12700">
                <a:noFill/>
                <a:prstDash val="solid"/>
              </a:ln>
              <a:solidFill>
                <a:schemeClr val="accent4"/>
              </a:solidFill>
              <a:effectLst>
                <a:outerShdw blurRad="38100" dist="20320" dir="2700000" algn="tl" rotWithShape="0">
                  <a:srgbClr val="000000">
                    <a:alpha val="70000"/>
                  </a:srgbClr>
                </a:outerShdw>
              </a:effectLst>
              <a:uLnTx/>
              <a:uFillTx/>
              <a:latin typeface="+mj-lt"/>
              <a:ea typeface="+mj-ea"/>
              <a:cs typeface="+mj-cs"/>
            </a:endParaRPr>
          </a:p>
        </p:txBody>
      </p:sp>
      <p:sp>
        <p:nvSpPr>
          <p:cNvPr id="3" name="内容占位符 2"/>
          <p:cNvSpPr>
            <a:spLocks noGrp="1"/>
          </p:cNvSpPr>
          <p:nvPr>
            <p:ph idx="1"/>
          </p:nvPr>
        </p:nvSpPr>
        <p:spPr>
          <a:xfrm>
            <a:off x="1029335" y="1239520"/>
            <a:ext cx="10338435" cy="4792345"/>
          </a:xfrm>
        </p:spPr>
        <p:txBody>
          <a:bodyPr vert="horz" wrap="square" lIns="91440" tIns="45720" rIns="91440" bIns="45720" numCol="1" rtlCol="0" anchor="t" anchorCtr="0" compatLnSpc="1">
            <a:normAutofit fontScale="90000" lnSpcReduction="20000"/>
          </a:bodyPr>
          <a:lstStyle/>
          <a:p>
            <a:pPr marL="342900" marR="0" lvl="0" indent="0" algn="l" defTabSz="914400" rtl="0" fontAlgn="auto">
              <a:lnSpc>
                <a:spcPct val="140000"/>
              </a:lnSpc>
              <a:spcBef>
                <a:spcPts val="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）各种语言的主要词类都可以根据某种共性往上归大类，也可以根据某种个性往下分小类。</a:t>
            </a:r>
          </a:p>
          <a:p>
            <a:pPr marL="0" marR="0" lvl="0" indent="0" algn="l" defTabSz="914400" rtl="0" fontAlgn="auto">
              <a:lnSpc>
                <a:spcPct val="140000"/>
              </a:lnSpc>
              <a:spcBef>
                <a:spcPts val="0"/>
              </a:spcBef>
              <a:spcAft>
                <a:spcPts val="0"/>
              </a:spcAft>
              <a:buClr>
                <a:schemeClr val="tx2"/>
              </a:buClr>
              <a:buSzPct val="60000"/>
              <a:buFont typeface="Wingdings 2" panose="05020102010507070707"/>
              <a:buNone/>
              <a:defRPr/>
            </a:pPr>
            <a:endParaRPr kumimoji="0" lang="en-US" altLang="zh-CN" sz="1600" b="0" i="0" u="none" strike="noStrike" kern="1200" cap="none" spc="0" normalizeH="0" baseline="0" noProof="0" dirty="0">
              <a:ln>
                <a:noFill/>
              </a:ln>
              <a:solidFill>
                <a:schemeClr val="tx1"/>
              </a:solidFill>
              <a:effectLst/>
              <a:uLnTx/>
              <a:uFillTx/>
              <a:latin typeface="+mn-lt"/>
              <a:ea typeface="+mn-ea"/>
              <a:cs typeface="+mn-cs"/>
            </a:endParaRPr>
          </a:p>
          <a:p>
            <a:pPr marL="342900" marR="0" lvl="0" indent="0" algn="l" defTabSz="914400" rtl="0" fontAlgn="auto">
              <a:lnSpc>
                <a:spcPct val="140000"/>
              </a:lnSpc>
              <a:spcBef>
                <a:spcPts val="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各种词类可归为两个大类，即实词和虚词。实词包括名词、动词、形容词等，共同点是都可以充当主语、谓语、状语、定语等句法成分，都有实在的词汇意义，位置不固定，数量开放等。而虚词如助词、介词、语气词、连词等的共同点则与实词相反，一般不充当句法成分，没有实在的词汇意义，位置固定，数量封闭等。</a:t>
            </a:r>
          </a:p>
        </p:txBody>
      </p:sp>
    </p:spTree>
    <p:extLst>
      <p:ext uri="{BB962C8B-B14F-4D97-AF65-F5344CB8AC3E}">
        <p14:creationId xmlns:p14="http://schemas.microsoft.com/office/powerpoint/2010/main" val="221963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内容占位符 2"/>
          <p:cNvSpPr>
            <a:spLocks noGrp="1"/>
          </p:cNvSpPr>
          <p:nvPr>
            <p:ph idx="1"/>
          </p:nvPr>
        </p:nvSpPr>
        <p:spPr>
          <a:xfrm>
            <a:off x="814705" y="914400"/>
            <a:ext cx="10577830" cy="5212080"/>
          </a:xfrm>
        </p:spPr>
        <p:txBody>
          <a:bodyPr vert="horz" wrap="square" lIns="91440" tIns="45720" rIns="91440" bIns="45720" anchor="t"/>
          <a:lstStyle/>
          <a:p>
            <a:pPr eaLnBrk="1" hangingPunct="1">
              <a:buClr>
                <a:srgbClr val="002060"/>
              </a:buClr>
              <a:buFont typeface="Wingdings" panose="05000000000000000000" charset="0"/>
              <a:buChar char="Ø"/>
            </a:pPr>
            <a:r>
              <a:rPr lang="zh-CN" altLang="en-US" sz="2400" dirty="0">
                <a:solidFill>
                  <a:srgbClr val="FF0000"/>
                </a:solidFill>
              </a:rPr>
              <a:t>实词和虚词</a:t>
            </a:r>
            <a:r>
              <a:rPr lang="zh-CN" altLang="en-US" sz="2400" dirty="0">
                <a:solidFill>
                  <a:schemeClr val="tx1"/>
                </a:solidFill>
              </a:rPr>
              <a:t>都可以再往下分成次一级的大类，</a:t>
            </a:r>
            <a:endParaRPr lang="en-US" altLang="zh-CN" sz="2400" dirty="0">
              <a:solidFill>
                <a:schemeClr val="tx1"/>
              </a:solidFill>
            </a:endParaRPr>
          </a:p>
          <a:p>
            <a:pPr eaLnBrk="1" hangingPunct="1">
              <a:buClr>
                <a:srgbClr val="002060"/>
              </a:buClr>
              <a:buFont typeface="Wingdings" panose="05000000000000000000" charset="0"/>
              <a:buChar char="Ø"/>
            </a:pPr>
            <a:r>
              <a:rPr lang="zh-CN" altLang="en-US" sz="2400" dirty="0">
                <a:solidFill>
                  <a:schemeClr val="tx1"/>
                </a:solidFill>
              </a:rPr>
              <a:t>如实词一般可以分成分布性质对立的</a:t>
            </a:r>
            <a:r>
              <a:rPr lang="zh-CN" altLang="en-US" sz="2400" dirty="0">
                <a:solidFill>
                  <a:srgbClr val="FF0000"/>
                </a:solidFill>
              </a:rPr>
              <a:t>体词和谓词</a:t>
            </a:r>
            <a:r>
              <a:rPr lang="zh-CN" altLang="en-US" sz="2400" dirty="0">
                <a:solidFill>
                  <a:schemeClr val="tx1"/>
                </a:solidFill>
              </a:rPr>
              <a:t>两类。</a:t>
            </a:r>
            <a:endParaRPr lang="en-US" altLang="zh-CN" sz="2400" dirty="0">
              <a:solidFill>
                <a:schemeClr val="tx1"/>
              </a:solidFill>
            </a:endParaRPr>
          </a:p>
          <a:p>
            <a:pPr eaLnBrk="1" hangingPunct="1">
              <a:buClr>
                <a:srgbClr val="002060"/>
              </a:buClr>
              <a:buFont typeface="Wingdings" panose="05000000000000000000" charset="0"/>
              <a:buChar char="Ø"/>
            </a:pPr>
            <a:r>
              <a:rPr lang="zh-CN" altLang="en-US" sz="2400" dirty="0">
                <a:solidFill>
                  <a:schemeClr val="tx1"/>
                </a:solidFill>
              </a:rPr>
              <a:t>体词主要指</a:t>
            </a:r>
            <a:r>
              <a:rPr lang="zh-CN" altLang="en-US" sz="2400" dirty="0">
                <a:solidFill>
                  <a:srgbClr val="FF0000"/>
                </a:solidFill>
              </a:rPr>
              <a:t>名词（方位词、处所词）</a:t>
            </a:r>
            <a:r>
              <a:rPr lang="zh-CN" altLang="en-US" sz="2400" dirty="0">
                <a:solidFill>
                  <a:schemeClr val="tx1"/>
                </a:solidFill>
              </a:rPr>
              <a:t>、一部分</a:t>
            </a:r>
            <a:r>
              <a:rPr lang="zh-CN" altLang="en-US" sz="2400" dirty="0">
                <a:solidFill>
                  <a:srgbClr val="FF0000"/>
                </a:solidFill>
              </a:rPr>
              <a:t>代词</a:t>
            </a:r>
            <a:r>
              <a:rPr lang="zh-CN" altLang="en-US" sz="2400" dirty="0">
                <a:solidFill>
                  <a:schemeClr val="tx1"/>
                </a:solidFill>
              </a:rPr>
              <a:t>等，常做主宾语，不能作谓语；</a:t>
            </a:r>
            <a:endParaRPr lang="en-US" altLang="zh-CN" sz="2400" dirty="0">
              <a:solidFill>
                <a:schemeClr val="tx1"/>
              </a:solidFill>
            </a:endParaRPr>
          </a:p>
          <a:p>
            <a:pPr eaLnBrk="1" hangingPunct="1">
              <a:buClr>
                <a:srgbClr val="002060"/>
              </a:buClr>
              <a:buFont typeface="Wingdings" panose="05000000000000000000" charset="0"/>
              <a:buChar char="Ø"/>
            </a:pPr>
            <a:r>
              <a:rPr lang="zh-CN" altLang="en-US" sz="2400" dirty="0">
                <a:solidFill>
                  <a:schemeClr val="tx1"/>
                </a:solidFill>
              </a:rPr>
              <a:t>谓词包括</a:t>
            </a:r>
            <a:r>
              <a:rPr lang="zh-CN" altLang="en-US" sz="2400" dirty="0">
                <a:solidFill>
                  <a:srgbClr val="FF0000"/>
                </a:solidFill>
              </a:rPr>
              <a:t>动词、形容词、状态词</a:t>
            </a:r>
            <a:r>
              <a:rPr lang="zh-CN" altLang="en-US" sz="2400" dirty="0">
                <a:solidFill>
                  <a:schemeClr val="tx1"/>
                </a:solidFill>
              </a:rPr>
              <a:t>等，主要作谓语，一般不能做主宾语。</a:t>
            </a:r>
            <a:endParaRPr lang="en-US" altLang="zh-CN" sz="2400" dirty="0">
              <a:solidFill>
                <a:schemeClr val="tx1"/>
              </a:solidFill>
            </a:endParaRPr>
          </a:p>
          <a:p>
            <a:pPr eaLnBrk="1" hangingPunct="1">
              <a:buClr>
                <a:srgbClr val="002060"/>
              </a:buClr>
              <a:buFont typeface="Wingdings" panose="05000000000000000000" charset="0"/>
              <a:buChar char="Ø"/>
            </a:pPr>
            <a:r>
              <a:rPr lang="zh-CN" altLang="en-US" sz="2400" dirty="0">
                <a:solidFill>
                  <a:schemeClr val="tx1"/>
                </a:solidFill>
              </a:rPr>
              <a:t>体词和谓词还可以再往下分成名词、动词、区别词等词类。还可再细分，如：名词按意义可以分</a:t>
            </a:r>
            <a:r>
              <a:rPr lang="zh-CN" altLang="en-US" sz="2400" dirty="0">
                <a:solidFill>
                  <a:srgbClr val="FF0000"/>
                </a:solidFill>
              </a:rPr>
              <a:t>专有名词、普通名词</a:t>
            </a:r>
            <a:r>
              <a:rPr lang="zh-CN" altLang="en-US" sz="2400" dirty="0">
                <a:solidFill>
                  <a:schemeClr val="tx1"/>
                </a:solidFill>
              </a:rPr>
              <a:t>，普通名词又可分为</a:t>
            </a:r>
            <a:r>
              <a:rPr lang="zh-CN" altLang="en-US" sz="2400" dirty="0">
                <a:solidFill>
                  <a:srgbClr val="FF0000"/>
                </a:solidFill>
              </a:rPr>
              <a:t>个体名词、集体名词、复合名词、物质名词、抽象名词</a:t>
            </a:r>
            <a:r>
              <a:rPr lang="zh-CN" altLang="en-US" sz="2400" dirty="0">
                <a:solidFill>
                  <a:schemeClr val="tx1"/>
                </a:solidFill>
              </a:rPr>
              <a:t>等等。名词按是否可数分为</a:t>
            </a:r>
            <a:r>
              <a:rPr lang="zh-CN" altLang="en-US" sz="2400" dirty="0">
                <a:solidFill>
                  <a:srgbClr val="FF0000"/>
                </a:solidFill>
              </a:rPr>
              <a:t>可数名词和不可数名词</a:t>
            </a:r>
            <a:r>
              <a:rPr lang="zh-CN" altLang="en-US" sz="2400" dirty="0">
                <a:solidFill>
                  <a:schemeClr val="tx1"/>
                </a:solidFill>
              </a:rPr>
              <a:t>。</a:t>
            </a:r>
            <a:endParaRPr lang="en-US" altLang="zh-CN" sz="2400" dirty="0">
              <a:solidFill>
                <a:schemeClr val="tx1"/>
              </a:solidFill>
            </a:endParaRPr>
          </a:p>
          <a:p>
            <a:pPr eaLnBrk="1" hangingPunct="1">
              <a:buClr>
                <a:srgbClr val="002060"/>
              </a:buClr>
              <a:buFont typeface="Wingdings" panose="05000000000000000000" charset="0"/>
              <a:buChar char="Ø"/>
            </a:pPr>
            <a:endParaRPr lang="zh-CN" altLang="en-US" sz="2400" dirty="0">
              <a:solidFill>
                <a:schemeClr val="tx1"/>
              </a:solidFill>
            </a:endParaRPr>
          </a:p>
          <a:p>
            <a:pPr eaLnBrk="1" hangingPunct="1">
              <a:buClr>
                <a:srgbClr val="002060"/>
              </a:buClr>
              <a:buFont typeface="Wingdings" panose="05000000000000000000" charset="0"/>
              <a:buChar char="Ø"/>
            </a:pPr>
            <a:r>
              <a:rPr lang="zh-CN" altLang="en-US" sz="2400" dirty="0">
                <a:solidFill>
                  <a:schemeClr val="tx1"/>
                </a:solidFill>
              </a:rPr>
              <a:t>各种语言的词类划分结果都可粗可细，无非是根据不同的组合要求建立不同的聚合类罢了。</a:t>
            </a:r>
          </a:p>
        </p:txBody>
      </p:sp>
    </p:spTree>
    <p:extLst>
      <p:ext uri="{BB962C8B-B14F-4D97-AF65-F5344CB8AC3E}">
        <p14:creationId xmlns:p14="http://schemas.microsoft.com/office/powerpoint/2010/main" val="347579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261620"/>
            <a:ext cx="7776210" cy="593725"/>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0" i="0" u="none" strike="noStrike" kern="1200" cap="none" spc="50" normalizeH="0" baseline="0" noProof="0" dirty="0">
                <a:ln w="12700">
                  <a:noFill/>
                  <a:prstDash val="solid"/>
                </a:ln>
                <a:solidFill>
                  <a:srgbClr val="FFFF00"/>
                </a:solidFill>
                <a:effectLst>
                  <a:outerShdw blurRad="38100" dist="20320" dir="2700000" algn="tl" rotWithShape="0">
                    <a:srgbClr val="000000">
                      <a:alpha val="70000"/>
                    </a:srgbClr>
                  </a:outerShdw>
                </a:effectLst>
                <a:uLnTx/>
                <a:uFillTx/>
                <a:latin typeface="+mj-lt"/>
                <a:ea typeface="+mj-ea"/>
                <a:cs typeface="+mj-cs"/>
              </a:rPr>
              <a:t>典型词类和跨类词类</a:t>
            </a:r>
          </a:p>
        </p:txBody>
      </p:sp>
      <p:sp>
        <p:nvSpPr>
          <p:cNvPr id="3" name="内容占位符 2"/>
          <p:cNvSpPr>
            <a:spLocks noGrp="1"/>
          </p:cNvSpPr>
          <p:nvPr>
            <p:ph idx="1"/>
          </p:nvPr>
        </p:nvSpPr>
        <p:spPr>
          <a:xfrm>
            <a:off x="1143000" y="1042035"/>
            <a:ext cx="10235565" cy="5587365"/>
          </a:xfrm>
        </p:spPr>
        <p:txBody>
          <a:bodyPr vert="horz" wrap="square" lIns="91440" tIns="45720" rIns="91440" bIns="45720" numCol="1" rtlCol="0" anchor="t" anchorCtr="0" compatLnSpc="1">
            <a:normAutofit fontScale="925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各种语言中都有一些词是典型的某类词，也有一些词则可能是边缘的或跨类的词。</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像英语“</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table</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（桌子）、</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person</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（人）”是典型名词，“</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read</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（读）、</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buy</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（买）”是典型动词。但“</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fire”</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可以是名词（火），也可以是动词（点火），这种词就是跨两类的词。</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汉语的实词缺少形态变化，同一个词的句法功能往往有比较大的灵活性，因而跨类的现象就比较多。如：</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碗、车子（名</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量）</a:t>
            </a:r>
            <a:r>
              <a:rPr lang="zh-CN" altLang="en-US" sz="3200" noProof="0" dirty="0"/>
              <a:t>捆、卷、打（动</a:t>
            </a:r>
            <a:r>
              <a:rPr lang="en-US" altLang="zh-CN" sz="3200" noProof="0" dirty="0"/>
              <a:t>/</a:t>
            </a:r>
            <a:r>
              <a:rPr lang="zh-CN" altLang="en-US" sz="3200" noProof="0"/>
              <a:t>量）</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        这件事很麻烦（形），给你带了许多麻烦（名），那就麻烦您了（动）。</a:t>
            </a: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14259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2A7974-1F35-2F43-2D54-1D36AF8E92D2}"/>
              </a:ext>
            </a:extLst>
          </p:cNvPr>
          <p:cNvSpPr>
            <a:spLocks noGrp="1"/>
          </p:cNvSpPr>
          <p:nvPr>
            <p:ph idx="1"/>
          </p:nvPr>
        </p:nvSpPr>
        <p:spPr>
          <a:xfrm>
            <a:off x="235671" y="205033"/>
            <a:ext cx="11704948" cy="6447934"/>
          </a:xfrm>
        </p:spPr>
        <p:txBody>
          <a:bodyPr>
            <a:normAutofit/>
          </a:bodyPr>
          <a:lstStyle/>
          <a:p>
            <a:pPr marL="0" indent="0">
              <a:buNone/>
            </a:pPr>
            <a:r>
              <a:rPr lang="zh-CN" altLang="en-US" b="1" dirty="0">
                <a:latin typeface="宋体" panose="02010600030101010101" pitchFamily="2" charset="-122"/>
                <a:ea typeface="宋体" panose="02010600030101010101" pitchFamily="2" charset="-122"/>
              </a:rPr>
              <a:t>（三）语法的特征</a:t>
            </a:r>
            <a:endParaRPr lang="en-US" altLang="zh-CN" b="1"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）抽象性</a:t>
            </a:r>
          </a:p>
          <a:p>
            <a:r>
              <a:rPr lang="zh-CN" altLang="en-US" dirty="0">
                <a:latin typeface="宋体" panose="02010600030101010101" pitchFamily="2" charset="-122"/>
                <a:ea typeface="宋体" panose="02010600030101010101" pitchFamily="2" charset="-122"/>
              </a:rPr>
              <a:t>抽象，指的是对具体东西进行类的概括：</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任何一种语法规律均是从大量的语言现象中概括、归纳而来的。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N3</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这样的结构切分必定是“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(N1+N2)+N3</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，这一规律就是从无数的诸如“我的弟弟的书籍”“儿子单位的领导”这样的具体语言现象中归纳出来的。</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具体的语言现象是无限的，而语法规律则是有限的。人们正是依赖这有限的高度抽象了的语法规律去驾驭无限的语言事实。</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 语法中的意义是对词或句之间的关系进行高度抽象，常常是一些结构、模式、类型，与词汇意义不同。</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“汽车、书籍、学校、饼干”等，词义大相径庭，但却具有相同的语法意义</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都是表示事物的词。</a:t>
            </a:r>
          </a:p>
        </p:txBody>
      </p:sp>
    </p:spTree>
    <p:extLst>
      <p:ext uri="{BB962C8B-B14F-4D97-AF65-F5344CB8AC3E}">
        <p14:creationId xmlns:p14="http://schemas.microsoft.com/office/powerpoint/2010/main" val="173459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541B45-0939-0066-F207-527BF9B53445}"/>
              </a:ext>
            </a:extLst>
          </p:cNvPr>
          <p:cNvSpPr>
            <a:spLocks noGrp="1"/>
          </p:cNvSpPr>
          <p:nvPr>
            <p:ph idx="1"/>
          </p:nvPr>
        </p:nvSpPr>
        <p:spPr>
          <a:xfrm>
            <a:off x="386499" y="367644"/>
            <a:ext cx="11378153" cy="6249971"/>
          </a:xfrm>
        </p:spPr>
        <p:txBody>
          <a:bodyPr/>
          <a:lstStyle/>
          <a:p>
            <a:pPr marL="0" indent="0">
              <a:buNone/>
            </a:pPr>
            <a:r>
              <a:rPr lang="zh-CN" altLang="en-US" dirty="0">
                <a:latin typeface="宋体" panose="02010600030101010101" pitchFamily="2" charset="-122"/>
                <a:ea typeface="宋体" panose="02010600030101010101" pitchFamily="2" charset="-122"/>
              </a:rPr>
              <a:t>分类其所有成员都不是绝对相同的，很难用一个或几个特征去概括所有的成员。</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划分形容词与动词的标准（朱德熙</a:t>
            </a:r>
            <a:r>
              <a:rPr lang="en-US" altLang="zh-CN" sz="2400" dirty="0">
                <a:latin typeface="楷体" panose="02010609060101010101" pitchFamily="49" charset="-122"/>
                <a:ea typeface="楷体" panose="02010609060101010101" pitchFamily="49" charset="-122"/>
              </a:rPr>
              <a:t>1982</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1</a:t>
            </a:r>
            <a:r>
              <a:rPr lang="zh-CN" altLang="en-US" sz="2400" dirty="0">
                <a:latin typeface="楷体" panose="02010609060101010101" pitchFamily="49" charset="-122"/>
                <a:ea typeface="楷体" panose="02010609060101010101" pitchFamily="49" charset="-122"/>
              </a:rPr>
              <a:t>）凡受“很”修饰而不能带宾语的谓词是形容词。</a:t>
            </a:r>
          </a:p>
          <a:p>
            <a:pPr marL="0" indent="0">
              <a:buNone/>
            </a:pPr>
            <a:r>
              <a:rPr lang="en-US" altLang="zh-CN" sz="2400" dirty="0">
                <a:latin typeface="楷体" panose="02010609060101010101" pitchFamily="49" charset="-122"/>
                <a:ea typeface="楷体" panose="02010609060101010101" pitchFamily="49" charset="-122"/>
              </a:rPr>
              <a:t>  2</a:t>
            </a:r>
            <a:r>
              <a:rPr lang="zh-CN" altLang="en-US" sz="2400" dirty="0">
                <a:latin typeface="楷体" panose="02010609060101010101" pitchFamily="49" charset="-122"/>
                <a:ea typeface="楷体" panose="02010609060101010101" pitchFamily="49" charset="-122"/>
              </a:rPr>
              <a:t>）凡不受“很”修饰或能带宾语的谓词是动词。</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状态形容词已经表示某种程度了，不再受“很”修饰</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煞白、冰凉、通红、喷香、粉碎、稀烂、精光</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形容词也不是绝对不能带宾语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1" dirty="0">
                <a:solidFill>
                  <a:srgbClr val="FF0000"/>
                </a:solidFill>
                <a:latin typeface="楷体" panose="02010609060101010101" pitchFamily="49" charset="-122"/>
                <a:ea typeface="楷体" panose="02010609060101010101" pitchFamily="49" charset="-122"/>
              </a:rPr>
              <a:t>  高</a:t>
            </a:r>
            <a:r>
              <a:rPr lang="zh-CN" altLang="en-US" sz="2400" dirty="0">
                <a:latin typeface="楷体" panose="02010609060101010101" pitchFamily="49" charset="-122"/>
                <a:ea typeface="楷体" panose="02010609060101010101" pitchFamily="49" charset="-122"/>
              </a:rPr>
              <a:t>你一头、</a:t>
            </a:r>
            <a:r>
              <a:rPr lang="zh-CN" altLang="en-US" sz="2400" b="1" dirty="0">
                <a:solidFill>
                  <a:srgbClr val="FF0000"/>
                </a:solidFill>
                <a:latin typeface="楷体" panose="02010609060101010101" pitchFamily="49" charset="-122"/>
                <a:ea typeface="楷体" panose="02010609060101010101" pitchFamily="49" charset="-122"/>
              </a:rPr>
              <a:t>重</a:t>
            </a:r>
            <a:r>
              <a:rPr lang="zh-CN" altLang="en-US" sz="2400" dirty="0">
                <a:latin typeface="楷体" panose="02010609060101010101" pitchFamily="49" charset="-122"/>
                <a:ea typeface="楷体" panose="02010609060101010101" pitchFamily="49" charset="-122"/>
              </a:rPr>
              <a:t>你十斤、</a:t>
            </a:r>
            <a:r>
              <a:rPr lang="zh-CN" altLang="en-US" sz="2400" b="1" dirty="0">
                <a:solidFill>
                  <a:srgbClr val="FF0000"/>
                </a:solidFill>
                <a:latin typeface="楷体" panose="02010609060101010101" pitchFamily="49" charset="-122"/>
                <a:ea typeface="楷体" panose="02010609060101010101" pitchFamily="49" charset="-122"/>
              </a:rPr>
              <a:t>大</a:t>
            </a:r>
            <a:r>
              <a:rPr lang="zh-CN" altLang="en-US" sz="2400" dirty="0">
                <a:latin typeface="楷体" panose="02010609060101010101" pitchFamily="49" charset="-122"/>
                <a:ea typeface="楷体" panose="02010609060101010101" pitchFamily="49" charset="-122"/>
              </a:rPr>
              <a:t>她三岁</a:t>
            </a:r>
            <a:r>
              <a:rPr lang="en-US" altLang="zh-CN" sz="2400" dirty="0">
                <a:latin typeface="楷体" panose="02010609060101010101" pitchFamily="49" charset="-122"/>
                <a:ea typeface="楷体" panose="02010609060101010101" pitchFamily="49" charset="-122"/>
              </a:rPr>
              <a:t>……</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163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F50B31-1269-0EDF-42AE-E59C9D696CE7}"/>
              </a:ext>
            </a:extLst>
          </p:cNvPr>
          <p:cNvSpPr>
            <a:spLocks noGrp="1"/>
          </p:cNvSpPr>
          <p:nvPr>
            <p:ph idx="1"/>
          </p:nvPr>
        </p:nvSpPr>
        <p:spPr>
          <a:xfrm>
            <a:off x="348792" y="273376"/>
            <a:ext cx="11546572" cy="6287679"/>
          </a:xfrm>
        </p:spPr>
        <p:txBody>
          <a:bodyPr/>
          <a:lstStyle/>
          <a:p>
            <a:r>
              <a:rPr lang="zh-CN" altLang="en-US" dirty="0">
                <a:latin typeface="宋体" panose="02010600030101010101" pitchFamily="2" charset="-122"/>
                <a:ea typeface="宋体" panose="02010600030101010101" pitchFamily="2" charset="-122"/>
              </a:rPr>
              <a:t>原型理论（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prototype theory</a:t>
            </a:r>
            <a:r>
              <a:rPr lang="zh-CN" altLang="en-US" dirty="0">
                <a:latin typeface="宋体" panose="02010600030101010101" pitchFamily="2" charset="-122"/>
                <a:ea typeface="宋体" panose="02010600030101010101" pitchFamily="2" charset="-122"/>
              </a:rPr>
              <a:t>）：在认知科学中，是一种分级归类的模式。在这种模式中，在同一个范畴中，某些项目会比其他项目更为核心。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对于一个聚合群而言，有的成员具有某种典型特征，成为这个聚合群中的原型，其余成员是通过与原型在某种程度上的相似性归入这个聚合群。</a:t>
            </a:r>
          </a:p>
          <a:p>
            <a:pPr marL="0" indent="0">
              <a:buNone/>
            </a:pPr>
            <a:r>
              <a:rPr lang="zh-CN" altLang="en-US" sz="2400" dirty="0">
                <a:latin typeface="楷体" panose="02010609060101010101" pitchFamily="49" charset="-122"/>
                <a:ea typeface="楷体" panose="02010609060101010101" pitchFamily="49" charset="-122"/>
              </a:rPr>
              <a:t>  哺乳动物：</a:t>
            </a:r>
            <a:r>
              <a:rPr lang="zh-CN" altLang="en-US" sz="2400" b="1" dirty="0">
                <a:solidFill>
                  <a:srgbClr val="FF0000"/>
                </a:solidFill>
                <a:latin typeface="楷体" panose="02010609060101010101" pitchFamily="49" charset="-122"/>
                <a:ea typeface="楷体" panose="02010609060101010101" pitchFamily="49" charset="-122"/>
              </a:rPr>
              <a:t>胎生</a:t>
            </a:r>
            <a:r>
              <a:rPr lang="zh-CN" altLang="en-US" sz="2400" dirty="0">
                <a:latin typeface="楷体" panose="02010609060101010101" pitchFamily="49" charset="-122"/>
                <a:ea typeface="楷体" panose="02010609060101010101" pitchFamily="49" charset="-122"/>
              </a:rPr>
              <a:t>、乳汁喂养、</a:t>
            </a:r>
            <a:r>
              <a:rPr lang="zh-CN" altLang="en-US" sz="2400" b="1" dirty="0">
                <a:solidFill>
                  <a:srgbClr val="FF0000"/>
                </a:solidFill>
                <a:latin typeface="楷体" panose="02010609060101010101" pitchFamily="49" charset="-122"/>
                <a:ea typeface="楷体" panose="02010609060101010101" pitchFamily="49" charset="-122"/>
              </a:rPr>
              <a:t>长有皮毛</a:t>
            </a:r>
            <a:r>
              <a:rPr lang="zh-CN" altLang="en-US" sz="2400" dirty="0">
                <a:latin typeface="楷体" panose="02010609060101010101" pitchFamily="49" charset="-122"/>
                <a:ea typeface="楷体" panose="02010609060101010101" pitchFamily="49" charset="-122"/>
              </a:rPr>
              <a:t>、具有比较发达的大脑</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“青睐”与“重视”有相似性（可以说“受到重视”，也可以说“受到青睐”，“受到”之后只能出现动词），“青睐”可以归入动词</a:t>
            </a:r>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2637866A-B470-73D7-B5CB-F97DAFC3D03D}"/>
              </a:ext>
            </a:extLst>
          </p:cNvPr>
          <p:cNvPicPr>
            <a:picLocks noChangeAspect="1"/>
          </p:cNvPicPr>
          <p:nvPr/>
        </p:nvPicPr>
        <p:blipFill>
          <a:blip r:embed="rId2"/>
          <a:stretch>
            <a:fillRect/>
          </a:stretch>
        </p:blipFill>
        <p:spPr>
          <a:xfrm>
            <a:off x="1861435" y="2645338"/>
            <a:ext cx="2604008" cy="1988310"/>
          </a:xfrm>
          <a:prstGeom prst="rect">
            <a:avLst/>
          </a:prstGeom>
        </p:spPr>
      </p:pic>
      <p:pic>
        <p:nvPicPr>
          <p:cNvPr id="5" name="图片 4">
            <a:extLst>
              <a:ext uri="{FF2B5EF4-FFF2-40B4-BE49-F238E27FC236}">
                <a16:creationId xmlns:a16="http://schemas.microsoft.com/office/drawing/2014/main" id="{F3D30613-28C3-2128-575D-159386960257}"/>
              </a:ext>
            </a:extLst>
          </p:cNvPr>
          <p:cNvPicPr>
            <a:picLocks noChangeAspect="1"/>
          </p:cNvPicPr>
          <p:nvPr/>
        </p:nvPicPr>
        <p:blipFill>
          <a:blip r:embed="rId3"/>
          <a:stretch>
            <a:fillRect/>
          </a:stretch>
        </p:blipFill>
        <p:spPr>
          <a:xfrm>
            <a:off x="6096000" y="2648987"/>
            <a:ext cx="2674070" cy="1984661"/>
          </a:xfrm>
          <a:prstGeom prst="rect">
            <a:avLst/>
          </a:prstGeom>
        </p:spPr>
      </p:pic>
    </p:spTree>
    <p:extLst>
      <p:ext uri="{BB962C8B-B14F-4D97-AF65-F5344CB8AC3E}">
        <p14:creationId xmlns:p14="http://schemas.microsoft.com/office/powerpoint/2010/main" val="21319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A2E237-E489-3E5D-018E-479A637512E7}"/>
              </a:ext>
            </a:extLst>
          </p:cNvPr>
          <p:cNvSpPr>
            <a:spLocks noGrp="1"/>
          </p:cNvSpPr>
          <p:nvPr>
            <p:ph idx="1"/>
          </p:nvPr>
        </p:nvSpPr>
        <p:spPr>
          <a:xfrm>
            <a:off x="175967" y="114300"/>
            <a:ext cx="11840065" cy="6629400"/>
          </a:xfrm>
        </p:spPr>
        <p:txBody>
          <a:bodyPr>
            <a:normAutofit/>
          </a:bodyPr>
          <a:lstStyle/>
          <a:p>
            <a:pPr marL="0" indent="0">
              <a:buNone/>
            </a:pPr>
            <a:r>
              <a:rPr lang="zh-CN" altLang="en-US" dirty="0">
                <a:solidFill>
                  <a:srgbClr val="0070C0"/>
                </a:solidFill>
                <a:latin typeface="宋体" panose="02010600030101010101" pitchFamily="2" charset="-122"/>
                <a:ea typeface="宋体" panose="02010600030101010101" pitchFamily="2" charset="-122"/>
              </a:rPr>
              <a:t>二、形态</a:t>
            </a:r>
            <a:endParaRPr lang="en-US" altLang="zh-CN" dirty="0">
              <a:solidFill>
                <a:srgbClr val="0070C0"/>
              </a:solidFill>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指同一个词在</a:t>
            </a:r>
            <a:r>
              <a:rPr lang="zh-CN" altLang="en-US" dirty="0">
                <a:solidFill>
                  <a:srgbClr val="FF0000"/>
                </a:solidFill>
                <a:latin typeface="宋体" panose="02010600030101010101" pitchFamily="2" charset="-122"/>
                <a:ea typeface="宋体" panose="02010600030101010101" pitchFamily="2" charset="-122"/>
              </a:rPr>
              <a:t>不同组合中</a:t>
            </a:r>
            <a:r>
              <a:rPr lang="zh-CN" altLang="en-US" dirty="0">
                <a:latin typeface="宋体" panose="02010600030101010101" pitchFamily="2" charset="-122"/>
                <a:ea typeface="宋体" panose="02010600030101010101" pitchFamily="2" charset="-122"/>
              </a:rPr>
              <a:t>因其句法位置的差异而发生的不同变化，即在语法结构中词本身结构上发生的变化。也叫词形变化。</a:t>
            </a:r>
            <a:r>
              <a:rPr lang="zh-CN" altLang="en-US" dirty="0">
                <a:solidFill>
                  <a:srgbClr val="FF0000"/>
                </a:solidFill>
                <a:latin typeface="宋体" panose="02010600030101010101" pitchFamily="2" charset="-122"/>
                <a:ea typeface="宋体" panose="02010600030101010101" pitchFamily="2" charset="-122"/>
              </a:rPr>
              <a:t>（俄语的词不发生变化不能进入组合结构）</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形态主要有以下几种表现形式</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）屈折词缀：利用词缀的增减变换来表示不同语法意义的手段，这是最常见的词形变化。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英语名词加上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表示复数，动词加上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表示进行体，动词加上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表示过去时；形容词加上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表示比较级，形容词加上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表示最高级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高棉语中缀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可将动词或形容词名词化：</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leun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快的）→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eun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速度）；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试验）→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试验）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希腊语前缀</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表示过去时：</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λύω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（解决）→</a:t>
            </a:r>
            <a:r>
              <a:rPr lang="el-GR"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έ</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λυσα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elisa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（我解决了，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表示第一人称单数）</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阿拉伯语用前缀表示人称：</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ktubu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（我写）</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ktubu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（我们写）</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ktubu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（你写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她写）</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ktubu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（他写）</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6622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04919E-DE4C-3E6D-63DC-FEA64F0F31DB}"/>
              </a:ext>
            </a:extLst>
          </p:cNvPr>
          <p:cNvSpPr>
            <a:spLocks noGrp="1"/>
          </p:cNvSpPr>
          <p:nvPr>
            <p:ph idx="1"/>
          </p:nvPr>
        </p:nvSpPr>
        <p:spPr>
          <a:xfrm>
            <a:off x="228601" y="143269"/>
            <a:ext cx="11725274" cy="645795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）词根内部辅音、元音的变化（内部屈折）</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（男人）→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swear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（宣誓）→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sw</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sw</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阿拉伯语：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katab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（已被写）、</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（正写）、</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（正被写）</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德语</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faːtɐ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（父亲）→</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fɛːtɐ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（父亲们）；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tter[</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mʊtɐ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（母亲）→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tter[</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mʏtɐ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（母亲们）</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）异根：利用不同的同义词根来表示不同语法意义的手段。</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good - better/ bad - worse/ I - me - we - us/ be - am - is - are – was - were</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法语：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avoir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（曾有）；俄语：</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хорошо</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лучше</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）重叠：利用重复全部或部分词根语素来表示不同语法意义的手段。</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马来语用重叠表示复数：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buaya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buaya-buaya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（鳄鱼）、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orang/orang-orang</a:t>
            </a:r>
            <a:r>
              <a:rPr lang="zh-CN" altLang="en-US" sz="2400" dirty="0">
                <a:latin typeface="楷体" panose="02010609060101010101" pitchFamily="49" charset="-122"/>
                <a:ea typeface="楷体" panose="02010609060101010101" pitchFamily="49" charset="-122"/>
              </a:rPr>
              <a:t>（人）</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梵语用重叠部分词根表示过去式：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tud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-tud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psa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psa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zh-CN" altLang="en-US" sz="2400" dirty="0">
                <a:latin typeface="楷体" panose="02010609060101010101" pitchFamily="49" charset="-122"/>
                <a:ea typeface="楷体" panose="02010609060101010101" pitchFamily="49" charset="-122"/>
              </a:rPr>
              <a:t>（狼吞虎咽）</a:t>
            </a: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5</a:t>
            </a:r>
            <a:r>
              <a:rPr lang="zh-CN" altLang="en-US" dirty="0">
                <a:latin typeface="宋体" panose="02010600030101010101" pitchFamily="2" charset="-122"/>
                <a:ea typeface="宋体" panose="02010600030101010101" pitchFamily="2" charset="-122"/>
                <a:cs typeface="Times New Roman" panose="02020603050405020304" pitchFamily="18" charset="0"/>
              </a:rPr>
              <a:t>）零形式：相对于词形变化的词的原形形式。</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sheep - sheep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（复数）</a:t>
            </a:r>
          </a:p>
        </p:txBody>
      </p:sp>
    </p:spTree>
    <p:extLst>
      <p:ext uri="{BB962C8B-B14F-4D97-AF65-F5344CB8AC3E}">
        <p14:creationId xmlns:p14="http://schemas.microsoft.com/office/powerpoint/2010/main" val="14871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788795" y="156210"/>
            <a:ext cx="8229600" cy="6858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i="0" u="none" strike="noStrike" kern="1200" cap="none" spc="50" normalizeH="0" baseline="0" noProof="0" dirty="0">
                <a:ln w="12700">
                  <a:noFill/>
                  <a:prstDash val="solid"/>
                </a:ln>
                <a:solidFill>
                  <a:srgbClr val="FFFF00"/>
                </a:solidFill>
                <a:effectLst>
                  <a:outerShdw blurRad="38100" dist="20320" dir="2700000" algn="tl" rotWithShape="0">
                    <a:srgbClr val="000000">
                      <a:alpha val="70000"/>
                    </a:srgbClr>
                  </a:outerShdw>
                </a:effectLst>
                <a:uLnTx/>
                <a:uFillTx/>
                <a:latin typeface="+mj-lt"/>
                <a:ea typeface="+mj-ea"/>
                <a:cs typeface="+mj-cs"/>
              </a:rPr>
              <a:t>三、语法范畴</a:t>
            </a:r>
          </a:p>
        </p:txBody>
      </p:sp>
      <p:sp>
        <p:nvSpPr>
          <p:cNvPr id="27651" name="Rectangle 3"/>
          <p:cNvSpPr>
            <a:spLocks noGrp="1"/>
          </p:cNvSpPr>
          <p:nvPr>
            <p:ph idx="1"/>
          </p:nvPr>
        </p:nvSpPr>
        <p:spPr>
          <a:xfrm>
            <a:off x="1143635" y="1179195"/>
            <a:ext cx="9987280" cy="5069205"/>
          </a:xfrm>
        </p:spPr>
        <p:txBody>
          <a:bodyPr vert="horz" wrap="square" lIns="91440" tIns="45720" rIns="91440" bIns="45720" anchor="t"/>
          <a:lstStyle/>
          <a:p>
            <a:r>
              <a:rPr lang="zh-CN" altLang="en-US" sz="2600" b="1" dirty="0"/>
              <a:t>　</a:t>
            </a:r>
            <a:r>
              <a:rPr lang="zh-CN" altLang="en-US" dirty="0">
                <a:latin typeface="宋体" panose="02010600030101010101" pitchFamily="2" charset="-122"/>
                <a:ea typeface="宋体" panose="02010600030101010101" pitchFamily="2" charset="-122"/>
              </a:rPr>
              <a:t>语法范畴与词的形态变化有密切的关系，是由词的变化形式所表示出来的</a:t>
            </a:r>
            <a:r>
              <a:rPr lang="zh-CN" altLang="en-US" b="1" dirty="0">
                <a:solidFill>
                  <a:srgbClr val="FF0000"/>
                </a:solidFill>
                <a:latin typeface="宋体" panose="02010600030101010101" pitchFamily="2" charset="-122"/>
                <a:ea typeface="宋体" panose="02010600030101010101" pitchFamily="2" charset="-122"/>
              </a:rPr>
              <a:t>语法意义</a:t>
            </a:r>
            <a:r>
              <a:rPr lang="zh-CN" altLang="en-US" dirty="0">
                <a:latin typeface="宋体" panose="02010600030101010101" pitchFamily="2" charset="-122"/>
                <a:ea typeface="宋体" panose="02010600030101010101" pitchFamily="2" charset="-122"/>
              </a:rPr>
              <a:t>上的聚合。同一性质的语法意义进一步概括成类，因而称为“范畴”。</a:t>
            </a:r>
            <a:endParaRPr lang="en-US" altLang="zh-CN" dirty="0">
              <a:latin typeface="宋体" panose="02010600030101010101" pitchFamily="2" charset="-122"/>
              <a:ea typeface="宋体" panose="02010600030101010101" pitchFamily="2" charset="-122"/>
            </a:endParaRPr>
          </a:p>
          <a:p>
            <a:pPr eaLnBrk="1" hangingPunct="1">
              <a:lnSpc>
                <a:spcPct val="90000"/>
              </a:lnSpc>
              <a:buFont typeface="Wingdings" panose="05000000000000000000" pitchFamily="2" charset="2"/>
              <a:buNone/>
            </a:pPr>
            <a:endParaRPr lang="zh-CN" altLang="en-US" sz="2800" b="1" dirty="0"/>
          </a:p>
          <a:p>
            <a:pPr eaLnBrk="1" hangingPunct="1"/>
            <a:r>
              <a:rPr lang="zh-CN" altLang="en-US" sz="2800" dirty="0">
                <a:latin typeface="宋体" panose="02010600030101010101" pitchFamily="2" charset="-122"/>
                <a:ea typeface="宋体" panose="02010600030101010101" pitchFamily="2" charset="-122"/>
              </a:rPr>
              <a:t>语法范畴大致分成</a:t>
            </a:r>
            <a:r>
              <a:rPr lang="zh-CN" altLang="en-US" sz="2800" dirty="0">
                <a:solidFill>
                  <a:srgbClr val="FF0000"/>
                </a:solidFill>
                <a:latin typeface="宋体" panose="02010600030101010101" pitchFamily="2" charset="-122"/>
                <a:ea typeface="宋体" panose="02010600030101010101" pitchFamily="2" charset="-122"/>
              </a:rPr>
              <a:t>词法范畴</a:t>
            </a:r>
            <a:r>
              <a:rPr lang="zh-CN" altLang="en-US" sz="2800" dirty="0">
                <a:latin typeface="宋体" panose="02010600030101010101" pitchFamily="2" charset="-122"/>
                <a:ea typeface="宋体" panose="02010600030101010101" pitchFamily="2" charset="-122"/>
              </a:rPr>
              <a:t>和</a:t>
            </a:r>
            <a:r>
              <a:rPr lang="zh-CN" altLang="en-US" sz="2800" dirty="0">
                <a:solidFill>
                  <a:srgbClr val="FF0000"/>
                </a:solidFill>
                <a:latin typeface="宋体" panose="02010600030101010101" pitchFamily="2" charset="-122"/>
                <a:ea typeface="宋体" panose="02010600030101010101" pitchFamily="2" charset="-122"/>
              </a:rPr>
              <a:t>句法范畴</a:t>
            </a:r>
            <a:r>
              <a:rPr lang="zh-CN" altLang="en-US" sz="2800" dirty="0">
                <a:latin typeface="宋体" panose="02010600030101010101" pitchFamily="2" charset="-122"/>
                <a:ea typeface="宋体" panose="02010600030101010101" pitchFamily="2" charset="-122"/>
              </a:rPr>
              <a:t>两大类：凡是主要由词的变化形式表示的语法意义就属于词法范畴；凡是主要由结构的变化形式表示的语法意</a:t>
            </a:r>
            <a:r>
              <a:rPr lang="zh-CN" altLang="en-US" sz="2800" dirty="0"/>
              <a:t>义就属于句法范畴</a:t>
            </a:r>
            <a:r>
              <a:rPr lang="zh-CN" altLang="en-US" sz="2800" b="1" dirty="0"/>
              <a:t>，</a:t>
            </a:r>
            <a:r>
              <a:rPr lang="zh-CN" altLang="en-US" sz="2800" dirty="0">
                <a:latin typeface="宋体" panose="02010600030101010101" pitchFamily="2" charset="-122"/>
                <a:ea typeface="宋体" panose="02010600030101010101" pitchFamily="2" charset="-122"/>
              </a:rPr>
              <a:t>句法范畴也可以叫做类别和关系范畴。</a:t>
            </a:r>
          </a:p>
          <a:p>
            <a:pPr eaLnBrk="1" hangingPunct="1">
              <a:lnSpc>
                <a:spcPct val="90000"/>
              </a:lnSpc>
            </a:pPr>
            <a:endParaRPr lang="en-US" altLang="zh-CN" sz="2800" b="1" dirty="0"/>
          </a:p>
        </p:txBody>
      </p:sp>
    </p:spTree>
    <p:extLst>
      <p:ext uri="{BB962C8B-B14F-4D97-AF65-F5344CB8AC3E}">
        <p14:creationId xmlns:p14="http://schemas.microsoft.com/office/powerpoint/2010/main" val="354654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ox(in)">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ox(in)">
                                      <p:cBhvr>
                                        <p:cTn id="12" dur="500"/>
                                        <p:tgtEl>
                                          <p:spTgt spid="27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D979EF-0769-D5FA-1717-D0BC2B8678C2}"/>
              </a:ext>
            </a:extLst>
          </p:cNvPr>
          <p:cNvSpPr>
            <a:spLocks noGrp="1"/>
          </p:cNvSpPr>
          <p:nvPr>
            <p:ph idx="1"/>
          </p:nvPr>
        </p:nvSpPr>
        <p:spPr>
          <a:xfrm>
            <a:off x="380999" y="142875"/>
            <a:ext cx="11439525" cy="6467475"/>
          </a:xfrm>
        </p:spPr>
        <p:txBody>
          <a:bodyPr/>
          <a:lstStyle/>
          <a:p>
            <a:endParaRPr lang="en-US" altLang="zh-CN" dirty="0">
              <a:latin typeface="宋体" panose="02010600030101010101" pitchFamily="2" charset="-122"/>
              <a:ea typeface="宋体" panose="02010600030101010101" pitchFamily="2" charset="-122"/>
            </a:endParaRPr>
          </a:p>
          <a:p>
            <a:r>
              <a:rPr lang="zh-CN" altLang="en-US" b="1" dirty="0"/>
              <a:t>词法范畴主要有</a:t>
            </a:r>
            <a:r>
              <a:rPr lang="zh-CN" altLang="en-US" b="1" dirty="0">
                <a:solidFill>
                  <a:srgbClr val="FF0000"/>
                </a:solidFill>
              </a:rPr>
              <a:t>体词属性范畴</a:t>
            </a:r>
            <a:r>
              <a:rPr lang="zh-CN" altLang="en-US" b="1" dirty="0"/>
              <a:t>和</a:t>
            </a:r>
            <a:r>
              <a:rPr lang="zh-CN" altLang="en-US" b="1" dirty="0">
                <a:solidFill>
                  <a:srgbClr val="FF0000"/>
                </a:solidFill>
              </a:rPr>
              <a:t>谓词属性范畴</a:t>
            </a:r>
            <a:r>
              <a:rPr lang="zh-CN" altLang="en-US" b="1" dirty="0"/>
              <a:t>两大类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体词性范畴是指由名词、代词的词形变化形式表示的语法意义。它分为四种：性、数、格和有定无定。</a:t>
            </a:r>
          </a:p>
          <a:p>
            <a:r>
              <a:rPr lang="zh-CN" altLang="en-US" dirty="0">
                <a:latin typeface="宋体" panose="02010600030101010101" pitchFamily="2" charset="-122"/>
                <a:ea typeface="宋体" panose="02010600030101010101" pitchFamily="2" charset="-122"/>
              </a:rPr>
              <a:t>谓词性范畴是指由动词的词形变化形式表示的语法意义。它主要有时、体、态、人称等。</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6486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90EBA1-1B58-EA63-B4B5-5105E5D9183E}"/>
              </a:ext>
            </a:extLst>
          </p:cNvPr>
          <p:cNvSpPr>
            <a:spLocks noGrp="1"/>
          </p:cNvSpPr>
          <p:nvPr>
            <p:ph idx="1"/>
          </p:nvPr>
        </p:nvSpPr>
        <p:spPr>
          <a:xfrm>
            <a:off x="285750" y="266700"/>
            <a:ext cx="11582400" cy="6482892"/>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常见的语法范畴</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gender</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marL="342900" indent="-342900">
              <a:lnSpc>
                <a:spcPct val="100000"/>
              </a:lnSpc>
              <a:spcBef>
                <a:spcPct val="20000"/>
              </a:spcBef>
              <a:buClr>
                <a:schemeClr val="tx2"/>
              </a:buClr>
              <a:buSzPct val="60000"/>
              <a:buFont typeface="Wingdings 2" panose="05020102010507070707"/>
              <a:buChar char=""/>
              <a:defRPr/>
            </a:pPr>
            <a:r>
              <a:rPr lang="zh-CN" altLang="en-US" dirty="0">
                <a:solidFill>
                  <a:srgbClr val="0070C0"/>
                </a:solidFill>
              </a:rPr>
              <a:t>“性”范畴是在某些语言中表示人或事物有关性属的一组特征。</a:t>
            </a:r>
            <a:r>
              <a:rPr lang="zh-CN" altLang="en-US" dirty="0"/>
              <a:t>俄语、德语名词都分阳性、中性和阴性三类，法语有阳性和阴性两类。名词的性与自然界的性有些是一致的，如动物词语的性往往就跟动物本身的雌雄性别有关。</a:t>
            </a:r>
            <a:r>
              <a:rPr lang="zh-CN" altLang="en-US" dirty="0">
                <a:latin typeface="宋体" panose="02010600030101010101" pitchFamily="2" charset="-122"/>
                <a:ea typeface="宋体" panose="02010600030101010101" pitchFamily="2" charset="-122"/>
              </a:rPr>
              <a:t>名词具有的性范畴是在入句前就确定的。</a:t>
            </a:r>
            <a:endParaRPr lang="en-US" altLang="zh-CN" dirty="0">
              <a:latin typeface="宋体" panose="02010600030101010101" pitchFamily="2" charset="-122"/>
              <a:ea typeface="宋体" panose="02010600030101010101" pitchFamily="2" charset="-122"/>
            </a:endParaRPr>
          </a:p>
          <a:p>
            <a:pPr marL="342900" lvl="0" indent="-342900">
              <a:lnSpc>
                <a:spcPct val="100000"/>
              </a:lnSpc>
              <a:spcBef>
                <a:spcPct val="20000"/>
              </a:spcBef>
              <a:buClr>
                <a:schemeClr val="tx2"/>
              </a:buClr>
              <a:buSzPct val="60000"/>
              <a:buFont typeface="Wingdings 2" panose="05020102010507070707"/>
              <a:buChar char=""/>
              <a:defRPr/>
            </a:pPr>
            <a:endParaRPr lang="en-US" altLang="zh-CN" dirty="0"/>
          </a:p>
          <a:p>
            <a:r>
              <a:rPr lang="zh-CN" altLang="en-US" b="1" dirty="0">
                <a:solidFill>
                  <a:srgbClr val="FF0000"/>
                </a:solidFill>
                <a:latin typeface="宋体" panose="02010600030101010101" pitchFamily="2" charset="-122"/>
                <a:ea typeface="宋体" panose="02010600030101010101" pitchFamily="2" charset="-122"/>
              </a:rPr>
              <a:t>性是语法概念，与生物学的性的概念不同</a:t>
            </a:r>
            <a:r>
              <a:rPr lang="zh-CN" altLang="en-US" dirty="0">
                <a:latin typeface="宋体" panose="02010600030101010101" pitchFamily="2" charset="-122"/>
                <a:ea typeface="宋体" panose="02010600030101010101" pitchFamily="2" charset="-122"/>
              </a:rPr>
              <a:t>。无生命的也可有性。</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法语：</a:t>
            </a:r>
            <a:r>
              <a:rPr lang="en-US" altLang="zh-CN" sz="2400" b="0" i="0" dirty="0">
                <a:solidFill>
                  <a:srgbClr val="333333"/>
                </a:solidFill>
                <a:effectLst/>
                <a:latin typeface="Times New Roman" panose="02020603050405020304" pitchFamily="18" charset="0"/>
                <a:cs typeface="Times New Roman" panose="02020603050405020304" pitchFamily="18" charset="0"/>
              </a:rPr>
              <a:t>table</a:t>
            </a:r>
            <a:r>
              <a:rPr lang="zh-CN" altLang="en-US"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（桌子，阴性）、</a:t>
            </a:r>
            <a:r>
              <a:rPr lang="en-US" altLang="zh-CN" sz="2400" b="0" i="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livre</a:t>
            </a:r>
            <a:r>
              <a:rPr lang="zh-CN" altLang="en-US"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（书，</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阳</a:t>
            </a:r>
            <a:r>
              <a:rPr lang="zh-CN" altLang="en-US"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性）、</a:t>
            </a:r>
            <a:r>
              <a:rPr lang="en-US" altLang="zh-CN" sz="2400" b="0" i="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fenêtre</a:t>
            </a:r>
            <a:r>
              <a:rPr lang="zh-CN" altLang="en-US"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（窗户，阴性）</a:t>
            </a:r>
            <a:r>
              <a:rPr lang="en-US" altLang="zh-CN"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  德语：</a:t>
            </a:r>
            <a:r>
              <a:rPr lang="en-US"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Tisch</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（桌子，阳性）、</a:t>
            </a:r>
            <a:r>
              <a:rPr lang="en-US"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Buch</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（书，中性）、</a:t>
            </a:r>
            <a:r>
              <a:rPr lang="en-US"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Fenster</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（窗户，中性）</a:t>
            </a:r>
            <a:r>
              <a:rPr lang="en-US" altLang="zh-CN"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b="0" i="0" dirty="0">
              <a:solidFill>
                <a:srgbClr val="333333"/>
              </a:solidFill>
              <a:effectLst/>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  俄语：</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стол</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桌子</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，阳性）、</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книга</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（书，阴性）、</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окно</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（窗户、中性）</a:t>
            </a:r>
            <a:r>
              <a:rPr lang="en-US" altLang="zh-CN"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语法上的性与事物的自然属性有可能不一致。</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德语：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Weib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（女人，中性）</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6202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BAF32BF-4485-77B3-FA69-89AB25CA3819}"/>
              </a:ext>
            </a:extLst>
          </p:cNvPr>
          <p:cNvSpPr>
            <a:spLocks noGrp="1"/>
          </p:cNvSpPr>
          <p:nvPr>
            <p:ph idx="1"/>
          </p:nvPr>
        </p:nvSpPr>
        <p:spPr>
          <a:xfrm>
            <a:off x="245097" y="179110"/>
            <a:ext cx="11764651" cy="6570482"/>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不同语言中，“性”的性质和表达方式有可能不同。</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indent="0">
              <a:buNone/>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法语：</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等线" panose="02010600030101010101" pitchFamily="2" charset="-122"/>
                <a:cs typeface="Times New Roman" panose="02020603050405020304" pitchFamily="18" charset="0"/>
              </a:rPr>
              <a:t>soleil</a:t>
            </a:r>
            <a:r>
              <a:rPr kumimoji="0" lang="zh-CN" altLang="en-US" sz="2400" b="0" i="0" u="none" strike="noStrike" kern="1200" cap="none" spc="0" normalizeH="0" baseline="0" noProof="0" dirty="0">
                <a:ln>
                  <a:noFill/>
                </a:ln>
                <a:solidFill>
                  <a:srgbClr val="333333"/>
                </a:solidFill>
                <a:effectLst/>
                <a:uLnTx/>
                <a:uFillTx/>
                <a:latin typeface="楷体" panose="02010609060101010101" pitchFamily="49" charset="-122"/>
                <a:ea typeface="楷体" panose="02010609060101010101" pitchFamily="49" charset="-122"/>
                <a:cs typeface="Times New Roman" panose="02020603050405020304" pitchFamily="18" charset="0"/>
              </a:rPr>
              <a:t>（太阳，阳性）、 </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rPr>
              <a:t>lune</a:t>
            </a:r>
            <a:r>
              <a:rPr kumimoji="0" lang="zh-CN" altLang="en-US" sz="2400" b="0" i="0" u="none" strike="noStrike" kern="1200" cap="none" spc="0" normalizeH="0" baseline="0" noProof="0" dirty="0">
                <a:ln>
                  <a:noFill/>
                </a:ln>
                <a:solidFill>
                  <a:srgbClr val="333333"/>
                </a:solidFill>
                <a:effectLst/>
                <a:uLnTx/>
                <a:uFillTx/>
                <a:latin typeface="楷体" panose="02010609060101010101" pitchFamily="49" charset="-122"/>
                <a:ea typeface="楷体" panose="02010609060101010101" pitchFamily="49" charset="-122"/>
                <a:cs typeface="Times New Roman" panose="02020603050405020304" pitchFamily="18" charset="0"/>
              </a:rPr>
              <a:t>（月亮，阴性）、 </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rPr>
              <a:t>étoile</a:t>
            </a:r>
            <a:r>
              <a:rPr kumimoji="0"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333333"/>
                </a:solidFill>
                <a:effectLst/>
                <a:uLnTx/>
                <a:uFillTx/>
                <a:latin typeface="楷体" panose="02010609060101010101" pitchFamily="49" charset="-122"/>
                <a:ea typeface="楷体" panose="02010609060101010101" pitchFamily="49" charset="-122"/>
                <a:cs typeface="Times New Roman" panose="02020603050405020304" pitchFamily="18" charset="0"/>
              </a:rPr>
              <a:t>星星，阴性）</a:t>
            </a:r>
            <a:r>
              <a:rPr kumimoji="0" lang="en-US" altLang="zh-CN" sz="2400" b="0" i="0" u="none" strike="noStrike" kern="1200" cap="none" spc="0" normalizeH="0" baseline="0" noProof="0" dirty="0">
                <a:ln>
                  <a:noFill/>
                </a:ln>
                <a:solidFill>
                  <a:srgbClr val="333333"/>
                </a:solidFill>
                <a:effectLst/>
                <a:uLnTx/>
                <a:uFillTx/>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  德语：</a:t>
            </a:r>
            <a:r>
              <a:rPr lang="en-US" altLang="zh-CN" sz="2400" dirty="0">
                <a:solidFill>
                  <a:srgbClr val="333333"/>
                </a:solidFill>
                <a:latin typeface="Times New Roman" panose="02020603050405020304" pitchFamily="18" charset="0"/>
                <a:ea typeface="等线" panose="02010600030101010101" pitchFamily="2" charset="-122"/>
                <a:cs typeface="Times New Roman" panose="02020603050405020304" pitchFamily="18" charset="0"/>
              </a:rPr>
              <a:t>Sonne</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（太阳，阴性）</a:t>
            </a:r>
            <a:r>
              <a:rPr lang="zh-CN" altLang="en-US" sz="2400" dirty="0">
                <a:solidFill>
                  <a:srgbClr val="333333"/>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400" dirty="0">
                <a:solidFill>
                  <a:srgbClr val="333333"/>
                </a:solidFill>
                <a:latin typeface="Times New Roman" panose="02020603050405020304" pitchFamily="18" charset="0"/>
                <a:ea typeface="等线" panose="02010600030101010101" pitchFamily="2" charset="-122"/>
                <a:cs typeface="Times New Roman" panose="02020603050405020304" pitchFamily="18" charset="0"/>
              </a:rPr>
              <a:t>Mond</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（月亮，阳性）、</a:t>
            </a:r>
            <a:r>
              <a:rPr lang="en-US"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Stern</a:t>
            </a: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（星星，阳性）</a:t>
            </a:r>
            <a:r>
              <a:rPr lang="en-US" altLang="zh-CN"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  俄语：</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солнце</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（太阳，中性）、</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луна</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（月亮，阴性）、</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Звезда</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（星星，阴性）</a:t>
            </a:r>
            <a:r>
              <a:rPr lang="en-US" altLang="zh-CN" sz="2400" dirty="0">
                <a:solidFill>
                  <a:srgbClr val="333333"/>
                </a:solidFill>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en-US"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                                                           </a:t>
            </a:r>
            <a:r>
              <a:rPr lang="ru-RU" altLang="zh-CN"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месяц</a:t>
            </a:r>
            <a:r>
              <a:rPr lang="zh-CN" altLang="en-US" sz="240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（月亮，阳性）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形容词和冠词常常修饰名词，它们也随着有关的名词而有性的变化。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法语：</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un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petit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garçon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（一个小男孩）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une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petite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fille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（一个小女孩）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garçon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petit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（这个男孩很小）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fille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petite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（这个女孩很小）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古英语也曾有过性的范畴，但现代英语只表现在个别词的词缀形式上；此外，部分代词还有性的差异：</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actor - actress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hero - heroine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he – she - it</a:t>
            </a:r>
            <a:r>
              <a:rPr lang="en-US" altLang="zh-CN" sz="2400" dirty="0">
                <a:latin typeface="宋体" panose="02010600030101010101" pitchFamily="2" charset="-122"/>
                <a:ea typeface="宋体" panose="02010600030101010101" pitchFamily="2"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楷体" panose="02010609060101010101" pitchFamily="49" charset="-122"/>
                <a:ea typeface="楷体" panose="02010609060101010101" pitchFamily="49" charset="-122"/>
                <a:cs typeface="Times New Roman" panose="02020603050405020304" pitchFamily="18" charset="0"/>
              </a:rPr>
              <a:t>思考：汉语中存在“他”“她”“它”的区别，可以说汉语存在“性”这一语法范畴么？</a:t>
            </a:r>
          </a:p>
        </p:txBody>
      </p:sp>
    </p:spTree>
    <p:extLst>
      <p:ext uri="{BB962C8B-B14F-4D97-AF65-F5344CB8AC3E}">
        <p14:creationId xmlns:p14="http://schemas.microsoft.com/office/powerpoint/2010/main" val="274944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FAD4D9-B1B0-7C00-EAAD-194B53EC61EB}"/>
              </a:ext>
            </a:extLst>
          </p:cNvPr>
          <p:cNvSpPr>
            <a:spLocks noGrp="1"/>
          </p:cNvSpPr>
          <p:nvPr>
            <p:ph idx="1"/>
          </p:nvPr>
        </p:nvSpPr>
        <p:spPr>
          <a:xfrm>
            <a:off x="180974" y="152400"/>
            <a:ext cx="11801475" cy="660082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number</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数范畴是</a:t>
            </a:r>
            <a:r>
              <a:rPr lang="zh-CN" altLang="en-US" b="1" dirty="0">
                <a:solidFill>
                  <a:srgbClr val="FF0000"/>
                </a:solidFill>
                <a:latin typeface="宋体" panose="02010600030101010101" pitchFamily="2" charset="-122"/>
                <a:ea typeface="宋体" panose="02010600030101010101" pitchFamily="2" charset="-122"/>
              </a:rPr>
              <a:t>名词或代词</a:t>
            </a:r>
            <a:r>
              <a:rPr lang="zh-CN" altLang="en-US" dirty="0">
                <a:latin typeface="宋体" panose="02010600030101010101" pitchFamily="2" charset="-122"/>
                <a:ea typeface="宋体" panose="02010600030101010101" pitchFamily="2" charset="-122"/>
              </a:rPr>
              <a:t>的词形变化所反映的事物在</a:t>
            </a:r>
            <a:r>
              <a:rPr lang="zh-CN" altLang="en-US" b="1" dirty="0">
                <a:solidFill>
                  <a:srgbClr val="FF0000"/>
                </a:solidFill>
                <a:latin typeface="宋体" panose="02010600030101010101" pitchFamily="2" charset="-122"/>
                <a:ea typeface="宋体" panose="02010600030101010101" pitchFamily="2" charset="-122"/>
              </a:rPr>
              <a:t>数量</a:t>
            </a:r>
            <a:r>
              <a:rPr lang="zh-CN" altLang="en-US" dirty="0">
                <a:latin typeface="宋体" panose="02010600030101010101" pitchFamily="2" charset="-122"/>
                <a:ea typeface="宋体" panose="02010600030101010101" pitchFamily="2" charset="-122"/>
              </a:rPr>
              <a:t>上的特征。与表示事物具体数量的数量词不同。有些语言有单数和复数的对立，有的语言分单数、双数和复数（大于二的数），甚至三数、四数</a:t>
            </a:r>
            <a:r>
              <a:rPr lang="en-US" altLang="zh-CN" dirty="0">
                <a:latin typeface="宋体" panose="02010600030101010101" pitchFamily="2" charset="-122"/>
                <a:ea typeface="宋体" panose="02010600030101010101" pitchFamily="2" charset="-122"/>
              </a:rPr>
              <a:t>……</a:t>
            </a:r>
          </a:p>
          <a:p>
            <a:pPr marL="0" indent="0">
              <a:buNone/>
            </a:pPr>
            <a:r>
              <a:rPr lang="zh-CN" altLang="en-US" sz="2400" dirty="0">
                <a:latin typeface="楷体" panose="02010609060101010101" pitchFamily="49" charset="-122"/>
                <a:ea typeface="楷体" panose="02010609060101010101" pitchFamily="49" charset="-122"/>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student – students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box – boxes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ox – oxen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child – children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man – men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 we</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梵语：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aśvaḥ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aśvau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aśvāḥ</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（马，主格）、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kanya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kanye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kanyāḥ</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（女孩，主格）</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数范畴与词汇意义有密切关系。一个名词能不能进行数的词形变化，要看该词所反映的事物或现象是否可计数。</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steel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happiness</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（不可数名词）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有一些词则由于词汇意义的制约一般只用复数形式</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scissors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glasses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trousers</a:t>
            </a:r>
            <a:r>
              <a:rPr lang="en-US" altLang="zh-CN" sz="24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5947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744474-ACFC-FD58-E81E-4D48CB7B5335}"/>
              </a:ext>
            </a:extLst>
          </p:cNvPr>
          <p:cNvSpPr>
            <a:spLocks noGrp="1"/>
          </p:cNvSpPr>
          <p:nvPr>
            <p:ph idx="1"/>
          </p:nvPr>
        </p:nvSpPr>
        <p:spPr>
          <a:xfrm>
            <a:off x="304799" y="361950"/>
            <a:ext cx="11591925" cy="6134100"/>
          </a:xfrm>
        </p:spPr>
        <p:txBody>
          <a:bodyPr>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有些语言中动词、形容词或冠词也有数的形态变化，与名词的数在形式上保持一致。</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英语：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teacher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writes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The teachers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write</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（零形式表复数）</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defRPr/>
            </a:pPr>
            <a:endParaRPr lang="en-US" altLang="zh-CN" dirty="0">
              <a:solidFill>
                <a:prstClr val="black"/>
              </a:solidFill>
              <a:latin typeface="宋体" panose="02010600030101010101" pitchFamily="2" charset="-122"/>
              <a:ea typeface="宋体" panose="02010600030101010101" pitchFamily="2" charset="-122"/>
            </a:endParaRPr>
          </a:p>
          <a:p>
            <a:pPr>
              <a:defRPr/>
            </a:pPr>
            <a:r>
              <a:rPr lang="zh-CN" altLang="zh-CN" dirty="0">
                <a:solidFill>
                  <a:prstClr val="black"/>
                </a:solidFill>
                <a:latin typeface="宋体" panose="02010600030101010101" pitchFamily="2" charset="-122"/>
                <a:ea typeface="宋体" panose="02010600030101010101" pitchFamily="2" charset="-122"/>
              </a:rPr>
              <a:t>汉语的人称代词和指人的名词后面可以加</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们</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表示复数，但表示复数时也可不加</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们</a:t>
            </a:r>
            <a:r>
              <a:rPr lang="en-US" altLang="zh-CN" dirty="0">
                <a:solidFill>
                  <a:prstClr val="black"/>
                </a:solidFill>
                <a:latin typeface="宋体" panose="02010600030101010101" pitchFamily="2" charset="-122"/>
                <a:ea typeface="宋体" panose="02010600030101010101" pitchFamily="2" charset="-122"/>
              </a:rPr>
              <a:t>”</a:t>
            </a:r>
          </a:p>
          <a:p>
            <a:pPr marL="0" indent="0">
              <a:buNone/>
              <a:defRPr/>
            </a:pPr>
            <a:r>
              <a:rPr lang="en-US" altLang="zh-CN" sz="2400" dirty="0">
                <a:solidFill>
                  <a:prstClr val="black"/>
                </a:solidFill>
                <a:latin typeface="楷体" panose="02010609060101010101" pitchFamily="49" charset="-122"/>
                <a:ea typeface="楷体" panose="02010609060101010101" pitchFamily="49" charset="-122"/>
              </a:rPr>
              <a:t>  </a:t>
            </a:r>
            <a:r>
              <a:rPr lang="zh-CN" altLang="zh-CN" sz="2400" dirty="0">
                <a:solidFill>
                  <a:prstClr val="black"/>
                </a:solidFill>
                <a:latin typeface="楷体" panose="02010609060101010101" pitchFamily="49" charset="-122"/>
                <a:ea typeface="楷体" panose="02010609060101010101" pitchFamily="49" charset="-122"/>
              </a:rPr>
              <a:t>同学们都来了</a:t>
            </a:r>
            <a:r>
              <a:rPr lang="zh-CN" altLang="en-US" sz="2400" dirty="0">
                <a:solidFill>
                  <a:prstClr val="black"/>
                </a:solidFill>
                <a:latin typeface="楷体" panose="02010609060101010101" pitchFamily="49" charset="-122"/>
                <a:ea typeface="楷体" panose="02010609060101010101" pitchFamily="49" charset="-122"/>
              </a:rPr>
              <a:t>＝</a:t>
            </a:r>
            <a:r>
              <a:rPr lang="zh-CN" altLang="zh-CN" sz="2400" dirty="0">
                <a:solidFill>
                  <a:prstClr val="black"/>
                </a:solidFill>
                <a:latin typeface="楷体" panose="02010609060101010101" pitchFamily="49" charset="-122"/>
                <a:ea typeface="楷体" panose="02010609060101010101" pitchFamily="49" charset="-122"/>
              </a:rPr>
              <a:t>同学都来了</a:t>
            </a:r>
            <a:r>
              <a:rPr lang="zh-CN" altLang="en-US" sz="2400" dirty="0">
                <a:solidFill>
                  <a:prstClr val="black"/>
                </a:solidFill>
                <a:latin typeface="楷体" panose="02010609060101010101" pitchFamily="49" charset="-122"/>
                <a:ea typeface="楷体" panose="02010609060101010101" pitchFamily="49" charset="-122"/>
              </a:rPr>
              <a:t>＝</a:t>
            </a:r>
            <a:r>
              <a:rPr lang="zh-CN" altLang="zh-CN" sz="2400" dirty="0">
                <a:solidFill>
                  <a:prstClr val="black"/>
                </a:solidFill>
                <a:latin typeface="楷体" panose="02010609060101010101" pitchFamily="49" charset="-122"/>
                <a:ea typeface="楷体" panose="02010609060101010101" pitchFamily="49" charset="-122"/>
              </a:rPr>
              <a:t>大家都来了</a:t>
            </a:r>
            <a:endParaRPr lang="en-US" altLang="zh-CN" sz="2400" dirty="0">
              <a:solidFill>
                <a:prstClr val="black"/>
              </a:solidFill>
              <a:latin typeface="楷体" panose="02010609060101010101" pitchFamily="49" charset="-122"/>
              <a:ea typeface="楷体" panose="02010609060101010101" pitchFamily="49" charset="-122"/>
            </a:endParaRPr>
          </a:p>
          <a:p>
            <a:pPr>
              <a:defRPr/>
            </a:pPr>
            <a:r>
              <a:rPr lang="zh-CN" altLang="zh-CN" dirty="0">
                <a:solidFill>
                  <a:prstClr val="black"/>
                </a:solidFill>
                <a:latin typeface="宋体" panose="02010600030101010101" pitchFamily="2" charset="-122"/>
                <a:ea typeface="宋体" panose="02010600030101010101" pitchFamily="2" charset="-122"/>
              </a:rPr>
              <a:t>另外，</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们</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也可加在短语上：</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老师、同学们</a:t>
            </a:r>
            <a:r>
              <a:rPr lang="en-US" altLang="zh-CN" dirty="0">
                <a:solidFill>
                  <a:prstClr val="black"/>
                </a:solidFill>
                <a:latin typeface="宋体" panose="02010600030101010101" pitchFamily="2" charset="-122"/>
                <a:ea typeface="宋体" panose="02010600030101010101" pitchFamily="2" charset="-122"/>
              </a:rPr>
              <a:t>”</a:t>
            </a:r>
            <a:r>
              <a:rPr lang="zh-CN" altLang="zh-CN" dirty="0">
                <a:solidFill>
                  <a:prstClr val="black"/>
                </a:solidFill>
                <a:latin typeface="宋体" panose="02010600030101010101" pitchFamily="2" charset="-122"/>
                <a:ea typeface="宋体" panose="02010600030101010101" pitchFamily="2" charset="-122"/>
              </a:rPr>
              <a:t>。</a:t>
            </a:r>
            <a:endParaRPr lang="zh-CN" altLang="en-US" dirty="0">
              <a:solidFill>
                <a:prstClr val="black"/>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故汉语的“们”属于句法层面。</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实际上，现代汉语没有严格意义“数”的范畴。甘肃兰州等地方言，普通名词也可以加“们”，表示多数，如鸡们、碗们。</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有些方言没有相应的复数表达，“我们”“你们”“他们”用“我几个”“你几个”“他几个”西南官话等地的方言有类似于双数的表达的“两个”</a:t>
            </a:r>
          </a:p>
        </p:txBody>
      </p:sp>
    </p:spTree>
    <p:extLst>
      <p:ext uri="{BB962C8B-B14F-4D97-AF65-F5344CB8AC3E}">
        <p14:creationId xmlns:p14="http://schemas.microsoft.com/office/powerpoint/2010/main" val="24198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2D750B-0961-C401-4733-43B6475AD95B}"/>
              </a:ext>
            </a:extLst>
          </p:cNvPr>
          <p:cNvSpPr>
            <a:spLocks noGrp="1"/>
          </p:cNvSpPr>
          <p:nvPr>
            <p:ph idx="1"/>
          </p:nvPr>
        </p:nvSpPr>
        <p:spPr>
          <a:xfrm>
            <a:off x="273377" y="301658"/>
            <a:ext cx="11576116" cy="6334812"/>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）递归性</a:t>
            </a:r>
          </a:p>
          <a:p>
            <a:r>
              <a:rPr lang="zh-CN" altLang="en-US" dirty="0">
                <a:latin typeface="宋体" panose="02010600030101010101" pitchFamily="2" charset="-122"/>
                <a:ea typeface="宋体" panose="02010600030101010101" pitchFamily="2" charset="-122"/>
              </a:rPr>
              <a:t>递归，指的是相同的规则可以在一个结构里重复使用，即语法结构中的某个单位可以不断地被一个同功能的结构去替换、扩展而语法作用不变。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语法正是因为有了递归性，才能以有限的规则生成无限多的句子。</a:t>
            </a:r>
          </a:p>
          <a:p>
            <a:endParaRPr lang="zh-CN" altLang="en-US"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花瓶</a:t>
            </a:r>
            <a:r>
              <a:rPr lang="zh-CN" altLang="en-US" sz="2400" dirty="0">
                <a:latin typeface="楷体" panose="02010609060101010101" pitchFamily="49" charset="-122"/>
                <a:ea typeface="楷体" panose="02010609060101010101" pitchFamily="49" charset="-122"/>
              </a:rPr>
              <a:t>打碎了”是主谓结构，可以通过偏正结构的递归</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把其中的“花瓶”扩展成：</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“漂亮的花瓶”</a:t>
            </a:r>
          </a:p>
          <a:p>
            <a:pPr marL="0" indent="0">
              <a:buNone/>
            </a:pPr>
            <a:r>
              <a:rPr lang="zh-CN" altLang="en-US" sz="2400" dirty="0">
                <a:latin typeface="楷体" panose="02010609060101010101" pitchFamily="49" charset="-122"/>
                <a:ea typeface="楷体" panose="02010609060101010101" pitchFamily="49" charset="-122"/>
              </a:rPr>
              <a:t>“那只漂亮的花瓶”</a:t>
            </a:r>
          </a:p>
          <a:p>
            <a:pPr marL="0" indent="0">
              <a:buNone/>
            </a:pPr>
            <a:r>
              <a:rPr lang="zh-CN" altLang="en-US" sz="2400" dirty="0">
                <a:latin typeface="楷体" panose="02010609060101010101" pitchFamily="49" charset="-122"/>
                <a:ea typeface="楷体" panose="02010609060101010101" pitchFamily="49" charset="-122"/>
              </a:rPr>
              <a:t>“兰儿送的那只漂亮的花瓶”</a:t>
            </a:r>
          </a:p>
          <a:p>
            <a:pPr marL="0" indent="0">
              <a:buNone/>
            </a:pPr>
            <a:r>
              <a:rPr lang="zh-CN" altLang="en-US" sz="2400" dirty="0">
                <a:latin typeface="楷体" panose="02010609060101010101" pitchFamily="49" charset="-122"/>
                <a:ea typeface="楷体" panose="02010609060101010101" pitchFamily="49" charset="-122"/>
              </a:rPr>
              <a:t>“老陈家的兰儿送的那只漂亮的花瓶”</a:t>
            </a:r>
          </a:p>
          <a:p>
            <a:pPr marL="0" indent="0">
              <a:buNone/>
            </a:pPr>
            <a:r>
              <a:rPr lang="zh-CN" altLang="en-US" sz="2400" dirty="0">
                <a:latin typeface="楷体" panose="02010609060101010101" pitchFamily="49" charset="-122"/>
                <a:ea typeface="楷体" panose="02010609060101010101" pitchFamily="49" charset="-122"/>
              </a:rPr>
              <a:t>“住在街对面的同我们家世交的老陈家的兰儿在去年元旦送的那只漂亮的花瓶”</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不管扩展到什么地步，这一语言单位整体的语法作用同“花瓶”基本一样。</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1308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DD8C34-CB90-649C-30D2-728A6F3FC0B8}"/>
              </a:ext>
            </a:extLst>
          </p:cNvPr>
          <p:cNvSpPr>
            <a:spLocks noGrp="1"/>
          </p:cNvSpPr>
          <p:nvPr>
            <p:ph idx="1"/>
          </p:nvPr>
        </p:nvSpPr>
        <p:spPr>
          <a:xfrm>
            <a:off x="266700" y="247650"/>
            <a:ext cx="11582400" cy="632460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）格（</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case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lvl="0" indent="-342900">
              <a:lnSpc>
                <a:spcPct val="100000"/>
              </a:lnSpc>
              <a:spcBef>
                <a:spcPct val="20000"/>
              </a:spcBef>
              <a:buClr>
                <a:schemeClr val="tx2"/>
              </a:buClr>
              <a:buSzPct val="60000"/>
              <a:buFont typeface="Wingdings 2" panose="05020102010507070707"/>
              <a:buChar char=""/>
              <a:defRPr/>
            </a:pPr>
            <a:r>
              <a:rPr lang="zh-CN" altLang="en-US" dirty="0">
                <a:solidFill>
                  <a:srgbClr val="0070C0"/>
                </a:solidFill>
              </a:rPr>
              <a:t>格：表示短语或句子中词与词相互之间的语法关系。“格”范畴是表示名词与其他词的语法结构关系的一组特征，</a:t>
            </a:r>
            <a:r>
              <a:rPr lang="zh-CN" altLang="en-US" dirty="0"/>
              <a:t>在很多综合性语言中这都是重要的名词属性范畴。例如俄语语法结构不讲究语序，原因就是结构中所有的名词都已由词缀（或词尾）给出格的标记，如主语用主格，直接宾语用宾格形式，间接宾语用与格形式，定语用属格形式。英语格形式已经相当弱化，名词只有属格，只有代词还有主格、宾格、属格，</a:t>
            </a:r>
            <a:r>
              <a:rPr lang="en-US" altLang="zh-CN" dirty="0"/>
              <a:t>he— him—his</a:t>
            </a:r>
            <a:r>
              <a:rPr lang="zh-CN" altLang="en-US" dirty="0"/>
              <a:t>。所以英语的语序变得越来越重要。德语名词有主格、宾格、与格、属格四个格。</a:t>
            </a:r>
          </a:p>
          <a:p>
            <a:pPr marL="0" indent="0">
              <a:buNone/>
            </a:pPr>
            <a:r>
              <a:rPr lang="de-DE" altLang="zh-CN" sz="2400" u="sng" dirty="0">
                <a:latin typeface="Times New Roman" panose="02020603050405020304" pitchFamily="18" charset="0"/>
                <a:ea typeface="楷体" panose="02010609060101010101" pitchFamily="49" charset="-122"/>
                <a:cs typeface="Times New Roman" panose="02020603050405020304" pitchFamily="18" charset="0"/>
              </a:rPr>
              <a:t>Der Mann</a:t>
            </a:r>
            <a:r>
              <a:rPr lang="de-DE" altLang="zh-CN" sz="2400" dirty="0">
                <a:latin typeface="Times New Roman" panose="02020603050405020304" pitchFamily="18" charset="0"/>
                <a:ea typeface="楷体" panose="02010609060101010101" pitchFamily="49" charset="-122"/>
                <a:cs typeface="Times New Roman" panose="02020603050405020304" pitchFamily="18" charset="0"/>
              </a:rPr>
              <a:t> kaufte </a:t>
            </a:r>
            <a:r>
              <a:rPr lang="de-DE" altLang="zh-CN" sz="2400" u="sng" dirty="0">
                <a:latin typeface="Times New Roman" panose="02020603050405020304" pitchFamily="18" charset="0"/>
                <a:ea typeface="楷体" panose="02010609060101010101" pitchFamily="49" charset="-122"/>
                <a:cs typeface="Times New Roman" panose="02020603050405020304" pitchFamily="18" charset="0"/>
              </a:rPr>
              <a:t>dem Vater</a:t>
            </a:r>
            <a:r>
              <a:rPr lang="de-DE"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de-DE" altLang="zh-CN" sz="2400" u="sng" dirty="0">
                <a:latin typeface="Times New Roman" panose="02020603050405020304" pitchFamily="18" charset="0"/>
                <a:ea typeface="楷体" panose="02010609060101010101" pitchFamily="49" charset="-122"/>
                <a:cs typeface="Times New Roman" panose="02020603050405020304" pitchFamily="18" charset="0"/>
              </a:rPr>
              <a:t>des Jungen</a:t>
            </a:r>
            <a:r>
              <a:rPr lang="de-DE"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de-DE" altLang="zh-CN" sz="2400" u="sng" dirty="0">
                <a:latin typeface="Times New Roman" panose="02020603050405020304" pitchFamily="18" charset="0"/>
                <a:ea typeface="楷体" panose="02010609060101010101" pitchFamily="49" charset="-122"/>
                <a:cs typeface="Times New Roman" panose="02020603050405020304" pitchFamily="18" charset="0"/>
              </a:rPr>
              <a:t>den Computer</a:t>
            </a:r>
            <a:r>
              <a:rPr lang="de-DE"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（男人给男孩的父亲买了电脑。）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主格                    与格           属格            宾格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97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E7A31B-0CD6-10DC-29B3-D90B3487FEF5}"/>
              </a:ext>
            </a:extLst>
          </p:cNvPr>
          <p:cNvSpPr>
            <a:spLocks noGrp="1"/>
          </p:cNvSpPr>
          <p:nvPr>
            <p:ph idx="1"/>
          </p:nvPr>
        </p:nvSpPr>
        <p:spPr>
          <a:xfrm>
            <a:off x="80280" y="141921"/>
            <a:ext cx="11887200" cy="6353176"/>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土耳其语、俄语和拉丁语都有</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个格，但并不完全相同：</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土耳其语                                          俄语                                               拉丁语</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200" dirty="0">
              <a:solidFill>
                <a:srgbClr val="333333"/>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200" dirty="0">
              <a:solidFill>
                <a:srgbClr val="333333"/>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200" dirty="0">
              <a:solidFill>
                <a:srgbClr val="333333"/>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200" dirty="0">
              <a:solidFill>
                <a:srgbClr val="333333"/>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200" dirty="0">
              <a:solidFill>
                <a:srgbClr val="333333"/>
              </a:solidFill>
            </a:endParaRPr>
          </a:p>
          <a:p>
            <a:pPr marL="0" indent="0">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梵语有</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个格                                                          立陶宛语有</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个格</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芬兰语最多，最少有十六个格（表略）</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Tx/>
              <a:buNone/>
              <a:tabLst/>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Tx/>
              <a:buNone/>
              <a:tabLst/>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Tx/>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graphicFrame>
        <p:nvGraphicFramePr>
          <p:cNvPr id="8" name="表格 7">
            <a:extLst>
              <a:ext uri="{FF2B5EF4-FFF2-40B4-BE49-F238E27FC236}">
                <a16:creationId xmlns:a16="http://schemas.microsoft.com/office/drawing/2014/main" id="{78975EB1-E75E-669B-16C9-36B405A7515C}"/>
              </a:ext>
            </a:extLst>
          </p:cNvPr>
          <p:cNvGraphicFramePr>
            <a:graphicFrameLocks noGrp="1"/>
          </p:cNvGraphicFramePr>
          <p:nvPr>
            <p:extLst>
              <p:ext uri="{D42A27DB-BD31-4B8C-83A1-F6EECF244321}">
                <p14:modId xmlns:p14="http://schemas.microsoft.com/office/powerpoint/2010/main" val="4111793332"/>
              </p:ext>
            </p:extLst>
          </p:nvPr>
        </p:nvGraphicFramePr>
        <p:xfrm>
          <a:off x="80280" y="1002029"/>
          <a:ext cx="3438525" cy="2011680"/>
        </p:xfrm>
        <a:graphic>
          <a:graphicData uri="http://schemas.openxmlformats.org/drawingml/2006/table">
            <a:tbl>
              <a:tblPr firstRow="1" firstCol="1" bandRow="1">
                <a:tableStyleId>{5940675A-B579-460E-94D1-54222C63F5DA}</a:tableStyleId>
              </a:tblPr>
              <a:tblGrid>
                <a:gridCol w="895350">
                  <a:extLst>
                    <a:ext uri="{9D8B030D-6E8A-4147-A177-3AD203B41FA5}">
                      <a16:colId xmlns:a16="http://schemas.microsoft.com/office/drawing/2014/main" val="3750593527"/>
                    </a:ext>
                  </a:extLst>
                </a:gridCol>
                <a:gridCol w="1104900">
                  <a:extLst>
                    <a:ext uri="{9D8B030D-6E8A-4147-A177-3AD203B41FA5}">
                      <a16:colId xmlns:a16="http://schemas.microsoft.com/office/drawing/2014/main" val="3538099790"/>
                    </a:ext>
                  </a:extLst>
                </a:gridCol>
                <a:gridCol w="1438275">
                  <a:extLst>
                    <a:ext uri="{9D8B030D-6E8A-4147-A177-3AD203B41FA5}">
                      <a16:colId xmlns:a16="http://schemas.microsoft.com/office/drawing/2014/main" val="3114612378"/>
                    </a:ext>
                  </a:extLst>
                </a:gridCol>
              </a:tblGrid>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主格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endPar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芦苇</a:t>
                      </a:r>
                    </a:p>
                  </a:txBody>
                  <a:tcPr marL="68580" marR="68580" marT="0" marB="0"/>
                </a:tc>
                <a:extLst>
                  <a:ext uri="{0D108BD9-81ED-4DB2-BD59-A6C34878D82A}">
                    <a16:rowId xmlns:a16="http://schemas.microsoft.com/office/drawing/2014/main" val="2130261622"/>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属格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r>
                        <a:rPr lang="en-US" sz="2200" b="0" u="sng"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in</a:t>
                      </a:r>
                      <a:endParaRPr lang="zh-CN" altLang="en-US" sz="2200" b="0" u="sng"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芦苇的</a:t>
                      </a:r>
                    </a:p>
                  </a:txBody>
                  <a:tcPr marL="68580" marR="68580" marT="0" marB="0"/>
                </a:tc>
                <a:extLst>
                  <a:ext uri="{0D108BD9-81ED-4DB2-BD59-A6C34878D82A}">
                    <a16:rowId xmlns:a16="http://schemas.microsoft.com/office/drawing/2014/main" val="1567297745"/>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与格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r>
                        <a:rPr lang="en-US" sz="2200" b="0" u="sng"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2200" b="0" u="sng"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给芦苇</a:t>
                      </a:r>
                    </a:p>
                  </a:txBody>
                  <a:tcPr marL="68580" marR="68580" marT="0" marB="0"/>
                </a:tc>
                <a:extLst>
                  <a:ext uri="{0D108BD9-81ED-4DB2-BD59-A6C34878D82A}">
                    <a16:rowId xmlns:a16="http://schemas.microsoft.com/office/drawing/2014/main" val="2713171138"/>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宾格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r>
                        <a:rPr lang="en-US" sz="2200" b="0" u="sng"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i</a:t>
                      </a:r>
                      <a:endParaRPr lang="zh-CN" altLang="en-US" sz="2200" b="0" u="sng"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把芦苇</a:t>
                      </a:r>
                    </a:p>
                  </a:txBody>
                  <a:tcPr marL="68580" marR="68580" marT="0" marB="0"/>
                </a:tc>
                <a:extLst>
                  <a:ext uri="{0D108BD9-81ED-4DB2-BD59-A6C34878D82A}">
                    <a16:rowId xmlns:a16="http://schemas.microsoft.com/office/drawing/2014/main" val="2924541381"/>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位格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r>
                        <a:rPr lang="en-US" sz="2200" b="0" u="sng"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da</a:t>
                      </a:r>
                      <a:endParaRPr lang="zh-CN" altLang="en-US" sz="2200" b="0" u="sng"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在芦苇中</a:t>
                      </a:r>
                    </a:p>
                  </a:txBody>
                  <a:tcPr marL="68580" marR="68580" marT="0" marB="0"/>
                </a:tc>
                <a:extLst>
                  <a:ext uri="{0D108BD9-81ED-4DB2-BD59-A6C34878D82A}">
                    <a16:rowId xmlns:a16="http://schemas.microsoft.com/office/drawing/2014/main" val="1338153558"/>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离格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saz</a:t>
                      </a:r>
                      <a:r>
                        <a:rPr lang="en-US" sz="2200" b="0" u="sng"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dan</a:t>
                      </a:r>
                      <a:endParaRPr lang="zh-CN" altLang="en-US" sz="2200" b="0" u="sng"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从芦苇中</a:t>
                      </a:r>
                    </a:p>
                  </a:txBody>
                  <a:tcPr marL="68580" marR="68580" marT="0" marB="0"/>
                </a:tc>
                <a:extLst>
                  <a:ext uri="{0D108BD9-81ED-4DB2-BD59-A6C34878D82A}">
                    <a16:rowId xmlns:a16="http://schemas.microsoft.com/office/drawing/2014/main" val="899824218"/>
                  </a:ext>
                </a:extLst>
              </a:tr>
            </a:tbl>
          </a:graphicData>
        </a:graphic>
      </p:graphicFrame>
      <p:graphicFrame>
        <p:nvGraphicFramePr>
          <p:cNvPr id="9" name="表格 8">
            <a:extLst>
              <a:ext uri="{FF2B5EF4-FFF2-40B4-BE49-F238E27FC236}">
                <a16:creationId xmlns:a16="http://schemas.microsoft.com/office/drawing/2014/main" id="{FCAC8E3F-AC7D-25A5-58B6-EE10C83BDA80}"/>
              </a:ext>
            </a:extLst>
          </p:cNvPr>
          <p:cNvGraphicFramePr>
            <a:graphicFrameLocks noGrp="1"/>
          </p:cNvGraphicFramePr>
          <p:nvPr>
            <p:extLst>
              <p:ext uri="{D42A27DB-BD31-4B8C-83A1-F6EECF244321}">
                <p14:modId xmlns:p14="http://schemas.microsoft.com/office/powerpoint/2010/main" val="3728784990"/>
              </p:ext>
            </p:extLst>
          </p:nvPr>
        </p:nvGraphicFramePr>
        <p:xfrm>
          <a:off x="4056966" y="1002029"/>
          <a:ext cx="3933827" cy="2011680"/>
        </p:xfrm>
        <a:graphic>
          <a:graphicData uri="http://schemas.openxmlformats.org/drawingml/2006/table">
            <a:tbl>
              <a:tblPr firstRow="1" firstCol="1" bandRow="1">
                <a:tableStyleId>{5940675A-B579-460E-94D1-54222C63F5DA}</a:tableStyleId>
              </a:tblPr>
              <a:tblGrid>
                <a:gridCol w="952500">
                  <a:extLst>
                    <a:ext uri="{9D8B030D-6E8A-4147-A177-3AD203B41FA5}">
                      <a16:colId xmlns:a16="http://schemas.microsoft.com/office/drawing/2014/main" val="4134968651"/>
                    </a:ext>
                  </a:extLst>
                </a:gridCol>
                <a:gridCol w="1306493">
                  <a:extLst>
                    <a:ext uri="{9D8B030D-6E8A-4147-A177-3AD203B41FA5}">
                      <a16:colId xmlns:a16="http://schemas.microsoft.com/office/drawing/2014/main" val="1309881174"/>
                    </a:ext>
                  </a:extLst>
                </a:gridCol>
                <a:gridCol w="1674834">
                  <a:extLst>
                    <a:ext uri="{9D8B030D-6E8A-4147-A177-3AD203B41FA5}">
                      <a16:colId xmlns:a16="http://schemas.microsoft.com/office/drawing/2014/main" val="3148074945"/>
                    </a:ext>
                  </a:extLst>
                </a:gridCol>
              </a:tblGrid>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主格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о</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钢笔尖</a:t>
                      </a:r>
                    </a:p>
                  </a:txBody>
                  <a:tcPr marL="68580" marR="68580" marT="0" marB="0"/>
                </a:tc>
                <a:extLst>
                  <a:ext uri="{0D108BD9-81ED-4DB2-BD59-A6C34878D82A}">
                    <a16:rowId xmlns:a16="http://schemas.microsoft.com/office/drawing/2014/main" val="2058847854"/>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属格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а</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钢笔尖的</a:t>
                      </a:r>
                    </a:p>
                  </a:txBody>
                  <a:tcPr marL="68580" marR="68580" marT="0" marB="0"/>
                </a:tc>
                <a:extLst>
                  <a:ext uri="{0D108BD9-81ED-4DB2-BD59-A6C34878D82A}">
                    <a16:rowId xmlns:a16="http://schemas.microsoft.com/office/drawing/2014/main" val="667107797"/>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与格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у</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给钢笔尖</a:t>
                      </a:r>
                    </a:p>
                  </a:txBody>
                  <a:tcPr marL="68580" marR="68580" marT="0" marB="0"/>
                </a:tc>
                <a:extLst>
                  <a:ext uri="{0D108BD9-81ED-4DB2-BD59-A6C34878D82A}">
                    <a16:rowId xmlns:a16="http://schemas.microsoft.com/office/drawing/2014/main" val="2362704975"/>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宾格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о</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把钢笔尖</a:t>
                      </a:r>
                    </a:p>
                  </a:txBody>
                  <a:tcPr marL="68580" marR="68580" marT="0" marB="0"/>
                </a:tc>
                <a:extLst>
                  <a:ext uri="{0D108BD9-81ED-4DB2-BD59-A6C34878D82A}">
                    <a16:rowId xmlns:a16="http://schemas.microsoft.com/office/drawing/2014/main" val="2559112580"/>
                  </a:ext>
                </a:extLst>
              </a:tr>
              <a:tr h="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具格</a:t>
                      </a:r>
                    </a:p>
                  </a:txBody>
                  <a:tcPr marL="68580" marR="68580" marT="0" marB="0"/>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ом</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用钢笔尖</a:t>
                      </a:r>
                    </a:p>
                  </a:txBody>
                  <a:tcPr marL="68580" marR="68580" marT="0" marB="0"/>
                </a:tc>
                <a:extLst>
                  <a:ext uri="{0D108BD9-81ED-4DB2-BD59-A6C34878D82A}">
                    <a16:rowId xmlns:a16="http://schemas.microsoft.com/office/drawing/2014/main" val="2686948052"/>
                  </a:ext>
                </a:extLst>
              </a:tr>
              <a:tr h="31149">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位格</a:t>
                      </a:r>
                    </a:p>
                  </a:txBody>
                  <a:tcPr marL="68580" marR="68580" marT="0" marB="0"/>
                </a:tc>
                <a:tc>
                  <a:txBody>
                    <a:bodyPr/>
                    <a:lstStyle/>
                    <a:p>
                      <a:pPr marL="0" indent="127000" algn="ctr" defTabSz="914400" rtl="0" eaLnBrk="1" fontAlgn="ctr" latinLnBrk="1" hangingPunct="1"/>
                      <a:r>
                        <a:rPr 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на</a:t>
                      </a:r>
                      <a:r>
                        <a:rPr 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пер</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е</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在钢笔尖上</a:t>
                      </a:r>
                    </a:p>
                  </a:txBody>
                  <a:tcPr marL="68580" marR="68580" marT="0" marB="0"/>
                </a:tc>
                <a:extLst>
                  <a:ext uri="{0D108BD9-81ED-4DB2-BD59-A6C34878D82A}">
                    <a16:rowId xmlns:a16="http://schemas.microsoft.com/office/drawing/2014/main" val="3184232339"/>
                  </a:ext>
                </a:extLst>
              </a:tr>
            </a:tbl>
          </a:graphicData>
        </a:graphic>
      </p:graphicFrame>
      <p:graphicFrame>
        <p:nvGraphicFramePr>
          <p:cNvPr id="10" name="表格 9">
            <a:extLst>
              <a:ext uri="{FF2B5EF4-FFF2-40B4-BE49-F238E27FC236}">
                <a16:creationId xmlns:a16="http://schemas.microsoft.com/office/drawing/2014/main" id="{EA78B5DC-DC3D-4339-91A9-7B6A2549C945}"/>
              </a:ext>
            </a:extLst>
          </p:cNvPr>
          <p:cNvGraphicFramePr>
            <a:graphicFrameLocks noGrp="1"/>
          </p:cNvGraphicFramePr>
          <p:nvPr>
            <p:extLst>
              <p:ext uri="{D42A27DB-BD31-4B8C-83A1-F6EECF244321}">
                <p14:modId xmlns:p14="http://schemas.microsoft.com/office/powerpoint/2010/main" val="3826326081"/>
              </p:ext>
            </p:extLst>
          </p:nvPr>
        </p:nvGraphicFramePr>
        <p:xfrm>
          <a:off x="8424634" y="1002029"/>
          <a:ext cx="3238500" cy="219456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1187718093"/>
                    </a:ext>
                  </a:extLst>
                </a:gridCol>
                <a:gridCol w="1200150">
                  <a:extLst>
                    <a:ext uri="{9D8B030D-6E8A-4147-A177-3AD203B41FA5}">
                      <a16:colId xmlns:a16="http://schemas.microsoft.com/office/drawing/2014/main" val="3252641421"/>
                    </a:ext>
                  </a:extLst>
                </a:gridCol>
                <a:gridCol w="1123950">
                  <a:extLst>
                    <a:ext uri="{9D8B030D-6E8A-4147-A177-3AD203B41FA5}">
                      <a16:colId xmlns:a16="http://schemas.microsoft.com/office/drawing/2014/main" val="2366514541"/>
                    </a:ext>
                  </a:extLst>
                </a:gridCol>
              </a:tblGrid>
              <a:tr h="36576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主格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a:t>
                      </a:r>
                      <a:endPar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女孩</a:t>
                      </a:r>
                    </a:p>
                  </a:txBody>
                  <a:tcPr marL="76200" marR="76200" marT="15240" marB="15240" anchor="ctr"/>
                </a:tc>
                <a:extLst>
                  <a:ext uri="{0D108BD9-81ED-4DB2-BD59-A6C34878D82A}">
                    <a16:rowId xmlns:a16="http://schemas.microsoft.com/office/drawing/2014/main" val="2441825071"/>
                  </a:ext>
                </a:extLst>
              </a:tr>
              <a:tr h="36576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属格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女孩的</a:t>
                      </a:r>
                    </a:p>
                  </a:txBody>
                  <a:tcPr marL="76200" marR="76200" marT="15240" marB="15240" anchor="ctr"/>
                </a:tc>
                <a:extLst>
                  <a:ext uri="{0D108BD9-81ED-4DB2-BD59-A6C34878D82A}">
                    <a16:rowId xmlns:a16="http://schemas.microsoft.com/office/drawing/2014/main" val="832071884"/>
                  </a:ext>
                </a:extLst>
              </a:tr>
              <a:tr h="36576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与格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给女孩</a:t>
                      </a:r>
                    </a:p>
                  </a:txBody>
                  <a:tcPr marL="76200" marR="76200" marT="15240" marB="15240" anchor="ctr"/>
                </a:tc>
                <a:extLst>
                  <a:ext uri="{0D108BD9-81ED-4DB2-BD59-A6C34878D82A}">
                    <a16:rowId xmlns:a16="http://schemas.microsoft.com/office/drawing/2014/main" val="3535250891"/>
                  </a:ext>
                </a:extLst>
              </a:tr>
              <a:tr h="365760">
                <a:tc>
                  <a:txBody>
                    <a:bodyPr/>
                    <a:lstStyle/>
                    <a:p>
                      <a:pPr marL="0" indent="127000" algn="ctr" defTabSz="914400" rtl="0" eaLnBrk="1" fontAlgn="ctr" latinLnBrk="1" hangingPunct="1"/>
                      <a:r>
                        <a:rPr lang="zh-CN" altLang="en-US" sz="2200" b="0" kern="120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宾格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m</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把女孩</a:t>
                      </a:r>
                    </a:p>
                  </a:txBody>
                  <a:tcPr marL="76200" marR="76200" marT="15240" marB="15240" anchor="ctr"/>
                </a:tc>
                <a:extLst>
                  <a:ext uri="{0D108BD9-81ED-4DB2-BD59-A6C34878D82A}">
                    <a16:rowId xmlns:a16="http://schemas.microsoft.com/office/drawing/2014/main" val="1299274105"/>
                  </a:ext>
                </a:extLst>
              </a:tr>
              <a:tr h="36576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具格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ā</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用女孩</a:t>
                      </a:r>
                    </a:p>
                  </a:txBody>
                  <a:tcPr marL="76200" marR="76200" marT="15240" marB="15240" anchor="ctr"/>
                </a:tc>
                <a:extLst>
                  <a:ext uri="{0D108BD9-81ED-4DB2-BD59-A6C34878D82A}">
                    <a16:rowId xmlns:a16="http://schemas.microsoft.com/office/drawing/2014/main" val="3861527145"/>
                  </a:ext>
                </a:extLst>
              </a:tr>
              <a:tr h="36576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呼格</a:t>
                      </a:r>
                    </a:p>
                  </a:txBody>
                  <a:tcPr marL="76200" marR="76200" marT="15240" marB="15240" anchor="ctr"/>
                </a:tc>
                <a:tc>
                  <a:txBody>
                    <a:bodyPr/>
                    <a:lstStyle/>
                    <a:p>
                      <a:pPr marL="0" indent="127000" algn="ctr" defTabSz="914400" rtl="0" eaLnBrk="1" fontAlgn="ctr" latinLnBrk="1" hangingPunct="1"/>
                      <a:r>
                        <a:rPr lang="en-US"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puell</a:t>
                      </a:r>
                      <a:r>
                        <a:rPr lang="en-US"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0" marR="76200" marT="15240" marB="15240" anchor="ct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女孩啊</a:t>
                      </a:r>
                    </a:p>
                  </a:txBody>
                  <a:tcPr marL="76200" marR="76200" marT="15240" marB="15240" anchor="ctr"/>
                </a:tc>
                <a:extLst>
                  <a:ext uri="{0D108BD9-81ED-4DB2-BD59-A6C34878D82A}">
                    <a16:rowId xmlns:a16="http://schemas.microsoft.com/office/drawing/2014/main" val="4252064886"/>
                  </a:ext>
                </a:extLst>
              </a:tr>
            </a:tbl>
          </a:graphicData>
        </a:graphic>
      </p:graphicFrame>
      <p:graphicFrame>
        <p:nvGraphicFramePr>
          <p:cNvPr id="11" name="表格 11">
            <a:extLst>
              <a:ext uri="{FF2B5EF4-FFF2-40B4-BE49-F238E27FC236}">
                <a16:creationId xmlns:a16="http://schemas.microsoft.com/office/drawing/2014/main" id="{655F89E2-B844-BDCF-396B-034517E3FBEE}"/>
              </a:ext>
            </a:extLst>
          </p:cNvPr>
          <p:cNvGraphicFramePr>
            <a:graphicFrameLocks noGrp="1"/>
          </p:cNvGraphicFramePr>
          <p:nvPr>
            <p:extLst>
              <p:ext uri="{D42A27DB-BD31-4B8C-83A1-F6EECF244321}">
                <p14:modId xmlns:p14="http://schemas.microsoft.com/office/powerpoint/2010/main" val="2172993982"/>
              </p:ext>
            </p:extLst>
          </p:nvPr>
        </p:nvGraphicFramePr>
        <p:xfrm>
          <a:off x="334693" y="3633725"/>
          <a:ext cx="6665808" cy="1706880"/>
        </p:xfrm>
        <a:graphic>
          <a:graphicData uri="http://schemas.openxmlformats.org/drawingml/2006/table">
            <a:tbl>
              <a:tblPr firstRow="1" bandRow="1">
                <a:tableStyleId>{5940675A-B579-460E-94D1-54222C63F5DA}</a:tableStyleId>
              </a:tblPr>
              <a:tblGrid>
                <a:gridCol w="1080267">
                  <a:extLst>
                    <a:ext uri="{9D8B030D-6E8A-4147-A177-3AD203B41FA5}">
                      <a16:colId xmlns:a16="http://schemas.microsoft.com/office/drawing/2014/main" val="1093940081"/>
                    </a:ext>
                  </a:extLst>
                </a:gridCol>
                <a:gridCol w="1262206">
                  <a:extLst>
                    <a:ext uri="{9D8B030D-6E8A-4147-A177-3AD203B41FA5}">
                      <a16:colId xmlns:a16="http://schemas.microsoft.com/office/drawing/2014/main" val="2408888683"/>
                    </a:ext>
                  </a:extLst>
                </a:gridCol>
                <a:gridCol w="934252">
                  <a:extLst>
                    <a:ext uri="{9D8B030D-6E8A-4147-A177-3AD203B41FA5}">
                      <a16:colId xmlns:a16="http://schemas.microsoft.com/office/drawing/2014/main" val="1720416093"/>
                    </a:ext>
                  </a:extLst>
                </a:gridCol>
                <a:gridCol w="1016000">
                  <a:extLst>
                    <a:ext uri="{9D8B030D-6E8A-4147-A177-3AD203B41FA5}">
                      <a16:colId xmlns:a16="http://schemas.microsoft.com/office/drawing/2014/main" val="3162905039"/>
                    </a:ext>
                  </a:extLst>
                </a:gridCol>
                <a:gridCol w="1191491">
                  <a:extLst>
                    <a:ext uri="{9D8B030D-6E8A-4147-A177-3AD203B41FA5}">
                      <a16:colId xmlns:a16="http://schemas.microsoft.com/office/drawing/2014/main" val="1585343022"/>
                    </a:ext>
                  </a:extLst>
                </a:gridCol>
                <a:gridCol w="1181592">
                  <a:extLst>
                    <a:ext uri="{9D8B030D-6E8A-4147-A177-3AD203B41FA5}">
                      <a16:colId xmlns:a16="http://schemas.microsoft.com/office/drawing/2014/main" val="719683319"/>
                    </a:ext>
                  </a:extLst>
                </a:gridCol>
              </a:tblGrid>
              <a:tr h="381476">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主格</a:t>
                      </a:r>
                    </a:p>
                  </a:txBody>
                  <a:tcPr/>
                </a:tc>
                <a:tc>
                  <a:txBody>
                    <a:bodyPr/>
                    <a:lstStyle/>
                    <a:p>
                      <a:pPr marL="0" indent="127000" algn="ctr" defTabSz="914400" rtl="0" eaLnBrk="1" fontAlgn="ctr" latinLnBrk="1" hangingPunct="1"/>
                      <a:r>
                        <a:rPr lang="en-US" altLang="zh-CN"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aḥ</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马</a:t>
                      </a: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离格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āt</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从马上</a:t>
                      </a:r>
                    </a:p>
                  </a:txBody>
                  <a:tcPr/>
                </a:tc>
                <a:extLst>
                  <a:ext uri="{0D108BD9-81ED-4DB2-BD59-A6C34878D82A}">
                    <a16:rowId xmlns:a16="http://schemas.microsoft.com/office/drawing/2014/main" val="1355541634"/>
                  </a:ext>
                </a:extLst>
              </a:tr>
              <a:tr h="381476">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宾格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am</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把马</a:t>
                      </a: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属格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asya</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马的</a:t>
                      </a:r>
                    </a:p>
                  </a:txBody>
                  <a:tcPr/>
                </a:tc>
                <a:extLst>
                  <a:ext uri="{0D108BD9-81ED-4DB2-BD59-A6C34878D82A}">
                    <a16:rowId xmlns:a16="http://schemas.microsoft.com/office/drawing/2014/main" val="4090361298"/>
                  </a:ext>
                </a:extLst>
              </a:tr>
              <a:tr h="381476">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具格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ena</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用马</a:t>
                      </a: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位格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在马上</a:t>
                      </a:r>
                    </a:p>
                  </a:txBody>
                  <a:tcPr/>
                </a:tc>
                <a:extLst>
                  <a:ext uri="{0D108BD9-81ED-4DB2-BD59-A6C34878D82A}">
                    <a16:rowId xmlns:a16="http://schemas.microsoft.com/office/drawing/2014/main" val="1912125565"/>
                  </a:ext>
                </a:extLst>
              </a:tr>
              <a:tr h="381476">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与格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āya</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给马</a:t>
                      </a: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呼格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aśv</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马啊</a:t>
                      </a:r>
                    </a:p>
                  </a:txBody>
                  <a:tcPr/>
                </a:tc>
                <a:extLst>
                  <a:ext uri="{0D108BD9-81ED-4DB2-BD59-A6C34878D82A}">
                    <a16:rowId xmlns:a16="http://schemas.microsoft.com/office/drawing/2014/main" val="1260076937"/>
                  </a:ext>
                </a:extLst>
              </a:tr>
            </a:tbl>
          </a:graphicData>
        </a:graphic>
      </p:graphicFrame>
      <p:graphicFrame>
        <p:nvGraphicFramePr>
          <p:cNvPr id="12" name="表格 12">
            <a:extLst>
              <a:ext uri="{FF2B5EF4-FFF2-40B4-BE49-F238E27FC236}">
                <a16:creationId xmlns:a16="http://schemas.microsoft.com/office/drawing/2014/main" id="{9246879C-15E9-9A13-8106-5E7B86B1A3A8}"/>
              </a:ext>
            </a:extLst>
          </p:cNvPr>
          <p:cNvGraphicFramePr>
            <a:graphicFrameLocks noGrp="1"/>
          </p:cNvGraphicFramePr>
          <p:nvPr>
            <p:extLst>
              <p:ext uri="{D42A27DB-BD31-4B8C-83A1-F6EECF244321}">
                <p14:modId xmlns:p14="http://schemas.microsoft.com/office/powerpoint/2010/main" val="2221433003"/>
              </p:ext>
            </p:extLst>
          </p:nvPr>
        </p:nvGraphicFramePr>
        <p:xfrm>
          <a:off x="7913684" y="3680460"/>
          <a:ext cx="3749450" cy="2987040"/>
        </p:xfrm>
        <a:graphic>
          <a:graphicData uri="http://schemas.openxmlformats.org/drawingml/2006/table">
            <a:tbl>
              <a:tblPr firstRow="1" bandRow="1">
                <a:tableStyleId>{5940675A-B579-460E-94D1-54222C63F5DA}</a:tableStyleId>
              </a:tblPr>
              <a:tblGrid>
                <a:gridCol w="949100">
                  <a:extLst>
                    <a:ext uri="{9D8B030D-6E8A-4147-A177-3AD203B41FA5}">
                      <a16:colId xmlns:a16="http://schemas.microsoft.com/office/drawing/2014/main" val="953135549"/>
                    </a:ext>
                  </a:extLst>
                </a:gridCol>
                <a:gridCol w="1200150">
                  <a:extLst>
                    <a:ext uri="{9D8B030D-6E8A-4147-A177-3AD203B41FA5}">
                      <a16:colId xmlns:a16="http://schemas.microsoft.com/office/drawing/2014/main" val="2578800037"/>
                    </a:ext>
                  </a:extLst>
                </a:gridCol>
                <a:gridCol w="1600200">
                  <a:extLst>
                    <a:ext uri="{9D8B030D-6E8A-4147-A177-3AD203B41FA5}">
                      <a16:colId xmlns:a16="http://schemas.microsoft.com/office/drawing/2014/main" val="2132415622"/>
                    </a:ext>
                  </a:extLst>
                </a:gridCol>
              </a:tblGrid>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主格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as</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男人</a:t>
                      </a:r>
                    </a:p>
                  </a:txBody>
                  <a:tcPr/>
                </a:tc>
                <a:extLst>
                  <a:ext uri="{0D108BD9-81ED-4DB2-BD59-A6C34878D82A}">
                    <a16:rowId xmlns:a16="http://schemas.microsoft.com/office/drawing/2014/main" val="2642356515"/>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属格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o</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男人的</a:t>
                      </a:r>
                    </a:p>
                  </a:txBody>
                  <a:tcPr/>
                </a:tc>
                <a:extLst>
                  <a:ext uri="{0D108BD9-81ED-4DB2-BD59-A6C34878D82A}">
                    <a16:rowId xmlns:a16="http://schemas.microsoft.com/office/drawing/2014/main" val="257667973"/>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与格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ui</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给男人</a:t>
                      </a:r>
                    </a:p>
                  </a:txBody>
                  <a:tcPr/>
                </a:tc>
                <a:extLst>
                  <a:ext uri="{0D108BD9-81ED-4DB2-BD59-A6C34878D82A}">
                    <a16:rowId xmlns:a16="http://schemas.microsoft.com/office/drawing/2014/main" val="2734231462"/>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宾格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ą</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把男人</a:t>
                      </a:r>
                    </a:p>
                  </a:txBody>
                  <a:tcPr/>
                </a:tc>
                <a:extLst>
                  <a:ext uri="{0D108BD9-81ED-4DB2-BD59-A6C34878D82A}">
                    <a16:rowId xmlns:a16="http://schemas.microsoft.com/office/drawing/2014/main" val="3487743728"/>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具格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u</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用男人</a:t>
                      </a:r>
                    </a:p>
                  </a:txBody>
                  <a:tcPr/>
                </a:tc>
                <a:extLst>
                  <a:ext uri="{0D108BD9-81ED-4DB2-BD59-A6C34878D82A}">
                    <a16:rowId xmlns:a16="http://schemas.microsoft.com/office/drawing/2014/main" val="940122231"/>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位格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在男人那</a:t>
                      </a:r>
                    </a:p>
                  </a:txBody>
                  <a:tcPr/>
                </a:tc>
                <a:extLst>
                  <a:ext uri="{0D108BD9-81ED-4DB2-BD59-A6C34878D82A}">
                    <a16:rowId xmlns:a16="http://schemas.microsoft.com/office/drawing/2014/main" val="3568266445"/>
                  </a:ext>
                </a:extLst>
              </a:tr>
              <a:tr h="370840">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呼格</a:t>
                      </a:r>
                    </a:p>
                  </a:txBody>
                  <a:tcPr/>
                </a:tc>
                <a:tc>
                  <a:txBody>
                    <a:bodyPr/>
                    <a:lstStyle/>
                    <a:p>
                      <a:pPr marL="0" indent="127000" algn="ctr" defTabSz="914400" rtl="0" eaLnBrk="1" fontAlgn="ctr" latinLnBrk="1" hangingPunct="1"/>
                      <a:r>
                        <a:rPr lang="en-US" altLang="zh-CN" sz="2200" b="0" kern="1200" dirty="0" err="1">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vyr</a:t>
                      </a:r>
                      <a:r>
                        <a:rPr lang="en-US" altLang="zh-CN" sz="2200" b="0" kern="1200" dirty="0" err="1">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b="0" kern="1200" dirty="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indent="127000" algn="ctr" defTabSz="914400" rtl="0" eaLnBrk="1" fontAlgn="ctr" latinLnBrk="1" hangingPunct="1"/>
                      <a:r>
                        <a:rPr lang="zh-CN" altLang="en-US" sz="2200" b="0" kern="1200" dirty="0">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男人啊</a:t>
                      </a:r>
                    </a:p>
                  </a:txBody>
                  <a:tcPr/>
                </a:tc>
                <a:extLst>
                  <a:ext uri="{0D108BD9-81ED-4DB2-BD59-A6C34878D82A}">
                    <a16:rowId xmlns:a16="http://schemas.microsoft.com/office/drawing/2014/main" val="3535515425"/>
                  </a:ext>
                </a:extLst>
              </a:tr>
            </a:tbl>
          </a:graphicData>
        </a:graphic>
      </p:graphicFrame>
    </p:spTree>
    <p:extLst>
      <p:ext uri="{BB962C8B-B14F-4D97-AF65-F5344CB8AC3E}">
        <p14:creationId xmlns:p14="http://schemas.microsoft.com/office/powerpoint/2010/main" val="92070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8174F29-5767-F3A3-5812-762643E931F0}"/>
              </a:ext>
            </a:extLst>
          </p:cNvPr>
          <p:cNvSpPr>
            <a:spLocks noGrp="1"/>
          </p:cNvSpPr>
          <p:nvPr>
            <p:ph idx="1"/>
          </p:nvPr>
        </p:nvSpPr>
        <p:spPr>
          <a:xfrm>
            <a:off x="188536" y="104775"/>
            <a:ext cx="11792932" cy="6657975"/>
          </a:xfrm>
        </p:spPr>
        <p:txBody>
          <a:bodyPr>
            <a:noAutofit/>
          </a:bodyPr>
          <a:lstStyle/>
          <a:p>
            <a:r>
              <a:rPr lang="zh-CN" altLang="en-US" dirty="0">
                <a:latin typeface="宋体" panose="02010600030101010101" pitchFamily="2" charset="-122"/>
                <a:ea typeface="宋体" panose="02010600030101010101" pitchFamily="2" charset="-122"/>
              </a:rPr>
              <a:t>有些语言中形容词或数词也有格的变化，与名词代词在形式上保持一致。</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俄语“</a:t>
            </a:r>
            <a:r>
              <a:rPr lang="en-US" altLang="zh-CN" sz="2400" dirty="0">
                <a:latin typeface="楷体" panose="02010609060101010101" pitchFamily="49" charset="-122"/>
                <a:ea typeface="楷体" panose="02010609060101010101" pitchFamily="49" charset="-122"/>
                <a:cs typeface="Times New Roman" panose="02020603050405020304" pitchFamily="18" charset="0"/>
              </a:rPr>
              <a:t>1</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”的变格</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现代汉语没有严格意义的格范畴，名词、代词的格的意义主要是用语序和虚词来表现的。拉丁语用格表示，没有虚词，语序相对不重要。</a:t>
            </a:r>
          </a:p>
          <a:p>
            <a:pPr marL="0" indent="0">
              <a:buNone/>
            </a:pPr>
            <a:r>
              <a:rPr lang="zh-CN" altLang="en-US" sz="2400" dirty="0">
                <a:latin typeface="楷体" panose="02010609060101010101" pitchFamily="49" charset="-122"/>
                <a:ea typeface="楷体" panose="02010609060101010101" pitchFamily="49" charset="-122"/>
              </a:rPr>
              <a:t>  汉语：彼得</a:t>
            </a:r>
            <a:r>
              <a:rPr lang="zh-CN" altLang="en-US" sz="2400" b="1" dirty="0">
                <a:solidFill>
                  <a:srgbClr val="FF0000"/>
                </a:solidFill>
                <a:latin typeface="楷体" panose="02010609060101010101" pitchFamily="49" charset="-122"/>
                <a:ea typeface="楷体" panose="02010609060101010101" pitchFamily="49" charset="-122"/>
              </a:rPr>
              <a:t>给</a:t>
            </a:r>
            <a:r>
              <a:rPr lang="zh-CN" altLang="en-US" sz="2400" dirty="0">
                <a:latin typeface="楷体" panose="02010609060101010101" pitchFamily="49" charset="-122"/>
                <a:ea typeface="楷体" panose="02010609060101010101" pitchFamily="49" charset="-122"/>
              </a:rPr>
              <a:t>保罗</a:t>
            </a:r>
            <a:r>
              <a:rPr lang="zh-CN" altLang="en-US" sz="2400" b="1" dirty="0">
                <a:solidFill>
                  <a:srgbClr val="FF0000"/>
                </a:solidFill>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儿子一本书。</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拉丁语：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Petrus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Pauli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dat.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彼得 儿子 保罗    书     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主格 与格 属格   宾格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Petrus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Pauli dat.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Petrus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librum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filio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Pauli.</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2790AB66-98F3-43BD-7968-7E1E6F4D0550}"/>
              </a:ext>
            </a:extLst>
          </p:cNvPr>
          <p:cNvPicPr>
            <a:picLocks noChangeAspect="1"/>
          </p:cNvPicPr>
          <p:nvPr/>
        </p:nvPicPr>
        <p:blipFill>
          <a:blip r:embed="rId2"/>
          <a:stretch>
            <a:fillRect/>
          </a:stretch>
        </p:blipFill>
        <p:spPr>
          <a:xfrm>
            <a:off x="3947806" y="524986"/>
            <a:ext cx="6949579" cy="2484969"/>
          </a:xfrm>
          <a:prstGeom prst="rect">
            <a:avLst/>
          </a:prstGeom>
        </p:spPr>
      </p:pic>
    </p:spTree>
    <p:extLst>
      <p:ext uri="{BB962C8B-B14F-4D97-AF65-F5344CB8AC3E}">
        <p14:creationId xmlns:p14="http://schemas.microsoft.com/office/powerpoint/2010/main" val="41497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47739A0-21C0-4E60-BB11-3780E636624F}"/>
              </a:ext>
            </a:extLst>
          </p:cNvPr>
          <p:cNvSpPr>
            <a:spLocks noGrp="1"/>
          </p:cNvSpPr>
          <p:nvPr>
            <p:ph sz="half" idx="1"/>
          </p:nvPr>
        </p:nvSpPr>
        <p:spPr>
          <a:xfrm>
            <a:off x="78557" y="237323"/>
            <a:ext cx="3201972" cy="6281312"/>
          </a:xfrm>
        </p:spPr>
        <p:txBody>
          <a:bodyPr>
            <a:no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世界语言中的格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abessive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残缺格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欠格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ablative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离格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夺格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absolutive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accusative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受格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近旁格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allative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向格</a:t>
            </a:r>
          </a:p>
          <a:p>
            <a:pPr marL="0" indent="0">
              <a:buNone/>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antipassive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逆被动格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benefactive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受益格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causative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使役格（式）</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comitative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伴随格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disjunctive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区分格</a:t>
            </a:r>
          </a:p>
        </p:txBody>
      </p:sp>
      <p:sp>
        <p:nvSpPr>
          <p:cNvPr id="6" name="内容占位符 5">
            <a:extLst>
              <a:ext uri="{FF2B5EF4-FFF2-40B4-BE49-F238E27FC236}">
                <a16:creationId xmlns:a16="http://schemas.microsoft.com/office/drawing/2014/main" id="{831724F5-C704-753C-CCDC-C783C974E7B4}"/>
              </a:ext>
            </a:extLst>
          </p:cNvPr>
          <p:cNvSpPr>
            <a:spLocks noGrp="1"/>
          </p:cNvSpPr>
          <p:nvPr>
            <p:ph sz="half" idx="2"/>
          </p:nvPr>
        </p:nvSpPr>
        <p:spPr>
          <a:xfrm>
            <a:off x="9141059" y="658260"/>
            <a:ext cx="2972384" cy="5479140"/>
          </a:xfrm>
        </p:spPr>
        <p:txBody>
          <a:bodyPr>
            <a:normAutofit/>
          </a:bodyPr>
          <a:lstStyle/>
          <a:p>
            <a:pPr marL="0" indent="0">
              <a:lnSpc>
                <a:spcPct val="90000"/>
              </a:lnSpc>
              <a:spcBef>
                <a:spcPts val="1000"/>
              </a:spcBef>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perlative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通沿格</a:t>
            </a:r>
          </a:p>
          <a:p>
            <a:pPr marL="0" indent="0">
              <a:lnSpc>
                <a:spcPct val="90000"/>
              </a:lnSpc>
              <a:spcBef>
                <a:spcPts val="1000"/>
              </a:spcBef>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possessive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所有格</a:t>
            </a:r>
          </a:p>
          <a:p>
            <a:pPr marL="0" indent="0">
              <a:lnSpc>
                <a:spcPct val="90000"/>
              </a:lnSpc>
              <a:spcBef>
                <a:spcPts val="1000"/>
              </a:spcBef>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purposive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目的格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subessive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在下格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superessive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superlative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向上格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朝着上面某个位置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terminative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止格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translative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译格</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vocative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呼格</a:t>
            </a:r>
          </a:p>
        </p:txBody>
      </p:sp>
      <p:sp>
        <p:nvSpPr>
          <p:cNvPr id="7" name="内容占位符 4">
            <a:extLst>
              <a:ext uri="{FF2B5EF4-FFF2-40B4-BE49-F238E27FC236}">
                <a16:creationId xmlns:a16="http://schemas.microsoft.com/office/drawing/2014/main" id="{D016A16A-0DE3-F1C3-E270-17945DE5B29F}"/>
              </a:ext>
            </a:extLst>
          </p:cNvPr>
          <p:cNvSpPr txBox="1">
            <a:spLocks/>
          </p:cNvSpPr>
          <p:nvPr/>
        </p:nvSpPr>
        <p:spPr>
          <a:xfrm>
            <a:off x="4052345" y="0"/>
            <a:ext cx="3536231" cy="6857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4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FDFEAAA6-A15D-EC12-91AE-01B81C92C61D}"/>
              </a:ext>
            </a:extLst>
          </p:cNvPr>
          <p:cNvSpPr txBox="1"/>
          <p:nvPr/>
        </p:nvSpPr>
        <p:spPr>
          <a:xfrm>
            <a:off x="3280529" y="664509"/>
            <a:ext cx="2972786" cy="5363520"/>
          </a:xfrm>
          <a:prstGeom prst="rect">
            <a:avLst/>
          </a:prstGeom>
          <a:noFill/>
        </p:spPr>
        <p:txBody>
          <a:bodyPr wrap="square">
            <a:spAutoFit/>
          </a:bodyPr>
          <a:lstStyle/>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出格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equative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等同格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ergative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存在格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状态格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experiencer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感受格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genitive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gerundive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动名词格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illative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入格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imperative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祈使格（式）</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inessive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在内格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inclusive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包容格</a:t>
            </a:r>
          </a:p>
        </p:txBody>
      </p:sp>
      <p:sp>
        <p:nvSpPr>
          <p:cNvPr id="12" name="文本框 11">
            <a:extLst>
              <a:ext uri="{FF2B5EF4-FFF2-40B4-BE49-F238E27FC236}">
                <a16:creationId xmlns:a16="http://schemas.microsoft.com/office/drawing/2014/main" id="{F2B2DEB1-C449-2019-DAAE-A78BAAD0DAB1}"/>
              </a:ext>
            </a:extLst>
          </p:cNvPr>
          <p:cNvSpPr txBox="1"/>
          <p:nvPr/>
        </p:nvSpPr>
        <p:spPr>
          <a:xfrm>
            <a:off x="6253315" y="658260"/>
            <a:ext cx="2972384" cy="5439438"/>
          </a:xfrm>
          <a:prstGeom prst="rect">
            <a:avLst/>
          </a:prstGeom>
          <a:noFill/>
        </p:spPr>
        <p:txBody>
          <a:bodyPr wrap="square">
            <a:spAutoFit/>
          </a:bodyPr>
          <a:lstStyle/>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inchoative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起始格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instructive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工具格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instrumental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表示伴随、原因、方式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interrogative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疑问格（式）</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locative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处所格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nominative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objective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宾格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oblique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旁格</a:t>
            </a:r>
          </a:p>
          <a:p>
            <a:pPr>
              <a:lnSpc>
                <a:spcPct val="90000"/>
              </a:lnSpc>
              <a:spcBef>
                <a:spcPts val="10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partitive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部分格</a:t>
            </a:r>
          </a:p>
        </p:txBody>
      </p:sp>
    </p:spTree>
    <p:extLst>
      <p:ext uri="{BB962C8B-B14F-4D97-AF65-F5344CB8AC3E}">
        <p14:creationId xmlns:p14="http://schemas.microsoft.com/office/powerpoint/2010/main" val="3923431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E7BD6-7C5E-8AAA-820B-3BC72D3EE083}"/>
              </a:ext>
            </a:extLst>
          </p:cNvPr>
          <p:cNvSpPr>
            <a:spLocks noGrp="1"/>
          </p:cNvSpPr>
          <p:nvPr>
            <p:ph idx="1"/>
          </p:nvPr>
        </p:nvSpPr>
        <p:spPr>
          <a:xfrm>
            <a:off x="133350" y="266699"/>
            <a:ext cx="11877675" cy="642937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）有定</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无定（</a:t>
            </a:r>
            <a:r>
              <a:rPr lang="en-US" altLang="zh-CN" dirty="0">
                <a:latin typeface="Times New Roman" panose="02020603050405020304" pitchFamily="18" charset="0"/>
                <a:ea typeface="宋体" panose="02010600030101010101" pitchFamily="2" charset="-122"/>
                <a:cs typeface="Times New Roman" panose="02020603050405020304" pitchFamily="18" charset="0"/>
              </a:rPr>
              <a:t>definite-indefinite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通过一定语法形式表示</a:t>
            </a:r>
            <a:r>
              <a:rPr lang="zh-CN" altLang="en-US" b="1" dirty="0">
                <a:solidFill>
                  <a:srgbClr val="FF0000"/>
                </a:solidFill>
                <a:latin typeface="宋体" panose="02010600030101010101" pitchFamily="2" charset="-122"/>
                <a:ea typeface="宋体" panose="02010600030101010101" pitchFamily="2" charset="-122"/>
              </a:rPr>
              <a:t>名词</a:t>
            </a:r>
            <a:r>
              <a:rPr lang="zh-CN" altLang="en-US" dirty="0">
                <a:latin typeface="宋体" panose="02010600030101010101" pitchFamily="2" charset="-122"/>
                <a:ea typeface="宋体" panose="02010600030101010101" pitchFamily="2" charset="-122"/>
              </a:rPr>
              <a:t>所指称的事物是</a:t>
            </a:r>
            <a:r>
              <a:rPr lang="zh-CN" altLang="en-US" b="1" dirty="0">
                <a:solidFill>
                  <a:srgbClr val="FF0000"/>
                </a:solidFill>
                <a:latin typeface="宋体" panose="02010600030101010101" pitchFamily="2" charset="-122"/>
                <a:ea typeface="宋体" panose="02010600030101010101" pitchFamily="2" charset="-122"/>
              </a:rPr>
              <a:t>确定还是不确定、特指还是泛指</a:t>
            </a:r>
            <a:r>
              <a:rPr lang="zh-CN" altLang="en-US" dirty="0">
                <a:latin typeface="宋体" panose="02010600030101010101" pitchFamily="2" charset="-122"/>
                <a:ea typeface="宋体" panose="02010600030101010101" pitchFamily="2" charset="-122"/>
              </a:rPr>
              <a:t>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在印欧语言中常用定冠词和不定冠词来表示名词的有定和无定。</a:t>
            </a:r>
            <a:endParaRPr lang="en-US" altLang="zh-CN" dirty="0">
              <a:latin typeface="宋体" panose="02010600030101010101" pitchFamily="2" charset="-122"/>
              <a:ea typeface="宋体" panose="02010600030101010101" pitchFamily="2" charset="-122"/>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英语：不定冠词（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），定冠词（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法语：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汉语表有定无定可以采用多种方式。但为句法手段，不能归入语法范畴。</a:t>
            </a:r>
            <a:endParaRPr lang="en-US" altLang="zh-CN" dirty="0">
              <a:latin typeface="宋体" panose="02010600030101010101" pitchFamily="2" charset="-122"/>
              <a:ea typeface="宋体" panose="02010600030101010101" pitchFamily="2" charset="-122"/>
            </a:endParaRPr>
          </a:p>
          <a:p>
            <a:r>
              <a:rPr lang="zh-CN" altLang="en-US" sz="2400" dirty="0">
                <a:latin typeface="楷体" panose="02010609060101010101" pitchFamily="49" charset="-122"/>
                <a:ea typeface="楷体" panose="02010609060101010101" pitchFamily="49" charset="-122"/>
              </a:rPr>
              <a:t>数量词组后面的名词往往是无定的（一个人），指量词组后面的名词往往是有定的（这个人）</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还可通过语序和虚词来表示名词的有定：客人来了（有定）</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来客人了（无定）；</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“我的书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我把衣服洗了（有定） </a:t>
            </a:r>
          </a:p>
        </p:txBody>
      </p:sp>
      <p:graphicFrame>
        <p:nvGraphicFramePr>
          <p:cNvPr id="4" name="表格 3">
            <a:extLst>
              <a:ext uri="{FF2B5EF4-FFF2-40B4-BE49-F238E27FC236}">
                <a16:creationId xmlns:a16="http://schemas.microsoft.com/office/drawing/2014/main" id="{8F02C1C7-B131-7C83-E5DA-3BBB1F75105C}"/>
              </a:ext>
            </a:extLst>
          </p:cNvPr>
          <p:cNvGraphicFramePr>
            <a:graphicFrameLocks noGrp="1"/>
          </p:cNvGraphicFramePr>
          <p:nvPr>
            <p:extLst>
              <p:ext uri="{D42A27DB-BD31-4B8C-83A1-F6EECF244321}">
                <p14:modId xmlns:p14="http://schemas.microsoft.com/office/powerpoint/2010/main" val="646310391"/>
              </p:ext>
            </p:extLst>
          </p:nvPr>
        </p:nvGraphicFramePr>
        <p:xfrm>
          <a:off x="1385887" y="2592705"/>
          <a:ext cx="6143625" cy="1463040"/>
        </p:xfrm>
        <a:graphic>
          <a:graphicData uri="http://schemas.openxmlformats.org/drawingml/2006/table">
            <a:tbl>
              <a:tblPr firstRow="1" firstCol="1" bandRow="1">
                <a:tableStyleId>{5940675A-B579-460E-94D1-54222C63F5DA}</a:tableStyleId>
              </a:tblPr>
              <a:tblGrid>
                <a:gridCol w="1499235">
                  <a:extLst>
                    <a:ext uri="{9D8B030D-6E8A-4147-A177-3AD203B41FA5}">
                      <a16:colId xmlns:a16="http://schemas.microsoft.com/office/drawing/2014/main" val="2541259653"/>
                    </a:ext>
                  </a:extLst>
                </a:gridCol>
                <a:gridCol w="1405890">
                  <a:extLst>
                    <a:ext uri="{9D8B030D-6E8A-4147-A177-3AD203B41FA5}">
                      <a16:colId xmlns:a16="http://schemas.microsoft.com/office/drawing/2014/main" val="905058158"/>
                    </a:ext>
                  </a:extLst>
                </a:gridCol>
                <a:gridCol w="1600200">
                  <a:extLst>
                    <a:ext uri="{9D8B030D-6E8A-4147-A177-3AD203B41FA5}">
                      <a16:colId xmlns:a16="http://schemas.microsoft.com/office/drawing/2014/main" val="4118772132"/>
                    </a:ext>
                  </a:extLst>
                </a:gridCol>
                <a:gridCol w="1638300">
                  <a:extLst>
                    <a:ext uri="{9D8B030D-6E8A-4147-A177-3AD203B41FA5}">
                      <a16:colId xmlns:a16="http://schemas.microsoft.com/office/drawing/2014/main" val="971326887"/>
                    </a:ext>
                  </a:extLst>
                </a:gridCol>
              </a:tblGrid>
              <a:tr h="0">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定冠词</a:t>
                      </a: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不定冠词</a:t>
                      </a:r>
                    </a:p>
                  </a:txBody>
                  <a:tcPr marL="68580" marR="68580" marT="0" marB="0"/>
                </a:tc>
                <a:tc>
                  <a:txBody>
                    <a:bodyPr/>
                    <a:lstStyle/>
                    <a:p>
                      <a:pPr indent="127000" algn="ctr"/>
                      <a:r>
                        <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部分冠词</a:t>
                      </a:r>
                    </a:p>
                  </a:txBody>
                  <a:tcPr marL="68580" marR="68580" marT="0" marB="0"/>
                </a:tc>
                <a:extLst>
                  <a:ext uri="{0D108BD9-81ED-4DB2-BD59-A6C34878D82A}">
                    <a16:rowId xmlns:a16="http://schemas.microsoft.com/office/drawing/2014/main" val="2422164440"/>
                  </a:ext>
                </a:extLst>
              </a:tr>
              <a:tr h="0">
                <a:tc>
                  <a:txBody>
                    <a:bodyPr/>
                    <a:lstStyle/>
                    <a:p>
                      <a:pPr indent="127000" algn="ctr"/>
                      <a:r>
                        <a:rPr lang="zh-CN" sz="2400" b="0"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阳性单数</a:t>
                      </a: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le</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un</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du</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48672405"/>
                  </a:ext>
                </a:extLst>
              </a:tr>
              <a:tr h="0">
                <a:tc>
                  <a:txBody>
                    <a:bodyPr/>
                    <a:lstStyle/>
                    <a:p>
                      <a:pPr indent="127000" algn="ctr"/>
                      <a:r>
                        <a:rPr lang="zh-CN" sz="2400" b="0"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阴性单数</a:t>
                      </a: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la</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une</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de la</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76136180"/>
                  </a:ext>
                </a:extLst>
              </a:tr>
              <a:tr h="0">
                <a:tc>
                  <a:txBody>
                    <a:bodyPr/>
                    <a:lstStyle/>
                    <a:p>
                      <a:pPr indent="127000" algn="ctr"/>
                      <a:r>
                        <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复数</a:t>
                      </a: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les</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des</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r>
                        <a:rPr lang="en-US"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des</a:t>
                      </a:r>
                      <a:endParaRPr lang="zh-CN" sz="2400" b="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208532672"/>
                  </a:ext>
                </a:extLst>
              </a:tr>
            </a:tbl>
          </a:graphicData>
        </a:graphic>
      </p:graphicFrame>
      <p:sp>
        <p:nvSpPr>
          <p:cNvPr id="5" name="文本框 4">
            <a:extLst>
              <a:ext uri="{FF2B5EF4-FFF2-40B4-BE49-F238E27FC236}">
                <a16:creationId xmlns:a16="http://schemas.microsoft.com/office/drawing/2014/main" id="{2431AE03-CD1D-E78F-4D43-4BFCABE53E34}"/>
              </a:ext>
            </a:extLst>
          </p:cNvPr>
          <p:cNvSpPr txBox="1"/>
          <p:nvPr/>
        </p:nvSpPr>
        <p:spPr>
          <a:xfrm>
            <a:off x="7839074" y="2724060"/>
            <a:ext cx="3914776" cy="1200329"/>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部分冠词用来表示不清楚的数量，类似英语的“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some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30452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38784"/>
            <a:ext cx="10500360" cy="6007735"/>
          </a:xfrm>
        </p:spPr>
        <p:txBody>
          <a:bodyPr/>
          <a:lstStyle/>
          <a:p>
            <a:pPr marL="0" indent="0">
              <a:buNone/>
            </a:pPr>
            <a:r>
              <a:rPr lang="zh-CN" altLang="en-US" dirty="0">
                <a:latin typeface="宋体" panose="02010600030101010101" pitchFamily="2" charset="-122"/>
                <a:ea typeface="宋体" panose="02010600030101010101" pitchFamily="2" charset="-122"/>
              </a:rPr>
              <a:t>普通话中没有专门的定指标记，但汉语方言中发展出来较为专一的定指标记，一般来自量词的定指用法。此外，重庆、遵义等地方言可以采用“名（数）量”结构表达定指。</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块衣裳收起放柜子里去呱了</a:t>
            </a:r>
            <a:r>
              <a:rPr lang="zh-CN" altLang="en-US" sz="1800" dirty="0">
                <a:latin typeface="楷体" panose="02010609060101010101" pitchFamily="49" charset="-122"/>
                <a:ea typeface="楷体" panose="02010609060101010101" pitchFamily="49" charset="-122"/>
              </a:rPr>
              <a:t>那件衣服收到柜子里去了</a:t>
            </a:r>
            <a:r>
              <a:rPr lang="zh-CN" altLang="en-US" sz="2400" dirty="0">
                <a:latin typeface="宋体" panose="02010600030101010101" pitchFamily="2" charset="-122"/>
                <a:ea typeface="宋体" panose="02010600030101010101" pitchFamily="2" charset="-122"/>
              </a:rPr>
              <a:t>。（湘语祁东）</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你去拿倒本书</a:t>
            </a:r>
            <a:r>
              <a:rPr lang="zh-CN" altLang="en-US" sz="1800" dirty="0">
                <a:latin typeface="楷体" panose="02010609060101010101" pitchFamily="49" charset="-122"/>
                <a:ea typeface="楷体" panose="02010609060101010101" pitchFamily="49" charset="-122"/>
              </a:rPr>
              <a:t>你去拿着那本书</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阿衣服我洗咖哒</a:t>
            </a:r>
            <a:r>
              <a:rPr lang="zh-CN" altLang="en-US" sz="1800" dirty="0">
                <a:latin typeface="楷体" panose="02010609060101010101" pitchFamily="49" charset="-122"/>
                <a:ea typeface="楷体" panose="02010609060101010101" pitchFamily="49" charset="-122"/>
              </a:rPr>
              <a:t>（这</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那）衣服我洗完了</a:t>
            </a:r>
            <a:r>
              <a:rPr lang="zh-CN" altLang="en-US" sz="2400" dirty="0">
                <a:latin typeface="楷体" panose="02010609060101010101" pitchFamily="49" charset="-122"/>
                <a:ea typeface="楷体" panose="02010609060101010101" pitchFamily="49" charset="-122"/>
              </a:rPr>
              <a:t>。（湘语益阳）</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间屋有有造好咚唻</a:t>
            </a:r>
            <a:r>
              <a:rPr lang="zh-CN" altLang="en-US" sz="1800" dirty="0">
                <a:latin typeface="楷体" panose="02010609060101010101" pitchFamily="49" charset="-122"/>
                <a:ea typeface="楷体" panose="02010609060101010101" pitchFamily="49" charset="-122"/>
              </a:rPr>
              <a:t>那间房子造好了没有</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书一本我推荐大家去看一下我</a:t>
            </a:r>
            <a:r>
              <a:rPr lang="zh-CN" altLang="en-US" sz="1800" dirty="0">
                <a:latin typeface="楷体" panose="02010609060101010101" pitchFamily="49" charset="-122"/>
                <a:ea typeface="楷体" panose="02010609060101010101" pitchFamily="49" charset="-122"/>
              </a:rPr>
              <a:t>推荐大家去看下这本书</a:t>
            </a:r>
            <a:r>
              <a:rPr lang="zh-CN" altLang="en-US" sz="2400" dirty="0">
                <a:latin typeface="楷体" panose="02010609060101010101" pitchFamily="49" charset="-122"/>
                <a:ea typeface="楷体" panose="02010609060101010101" pitchFamily="49" charset="-122"/>
              </a:rPr>
              <a:t>。（重庆石柱西南官话）</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书本拿来了</a:t>
            </a:r>
            <a:r>
              <a:rPr lang="zh-CN" altLang="en-US" sz="1800" dirty="0">
                <a:latin typeface="楷体" panose="02010609060101010101" pitchFamily="49" charset="-122"/>
                <a:ea typeface="楷体" panose="02010609060101010101" pitchFamily="49" charset="-122"/>
              </a:rPr>
              <a:t>这</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那本书拿来了</a:t>
            </a:r>
            <a:r>
              <a:rPr lang="zh-CN" altLang="en-US" sz="2400" dirty="0">
                <a:latin typeface="楷体" panose="02010609060101010101" pitchFamily="49" charset="-122"/>
                <a:ea typeface="楷体" panose="02010609060101010101" pitchFamily="49" charset="-122"/>
              </a:rPr>
              <a:t>。（遵义西南官话）</a:t>
            </a:r>
          </a:p>
        </p:txBody>
      </p:sp>
    </p:spTree>
    <p:extLst>
      <p:ext uri="{BB962C8B-B14F-4D97-AF65-F5344CB8AC3E}">
        <p14:creationId xmlns:p14="http://schemas.microsoft.com/office/powerpoint/2010/main" val="1979548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0"/>
            <a:ext cx="11353165" cy="6477000"/>
          </a:xfrm>
        </p:spPr>
        <p:txBody>
          <a:bodyPr vert="horz" wrap="square" lIns="91440" tIns="45720" rIns="91440" bIns="45720" numCol="1" rtlCol="0" anchor="t" anchorCtr="0" compatLnSpc="1">
            <a:normAutofit/>
          </a:bodyPr>
          <a:lstStyle/>
          <a:p>
            <a:pPr marL="0" marR="0" lvl="0" indent="0" algn="l" defTabSz="914400" rtl="0" eaLnBrk="1" fontAlgn="auto" latinLnBrk="0" hangingPunct="1">
              <a:lnSpc>
                <a:spcPct val="100000"/>
              </a:lnSpc>
              <a:spcBef>
                <a:spcPct val="20000"/>
              </a:spcBef>
              <a:spcAft>
                <a:spcPts val="0"/>
              </a:spcAft>
              <a:buClr>
                <a:schemeClr val="tx2"/>
              </a:buClr>
              <a:buSzPct val="60000"/>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谓词属性范畴主要指由动词的词形变化形式表示的意义。综合性语言中的动词也都有词形变化，主要表示的范畴意义有“时”、“体”、“态”和“人称”。</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tense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时是语言表达中的重要语义内容，时则是语法特别是形态中表现时间的范畴。教学语法中常用“时态”一词笼统称呼。而语言研究中一般区分“时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tense</a:t>
            </a:r>
            <a:r>
              <a:rPr lang="zh-CN" altLang="en-US" dirty="0">
                <a:latin typeface="宋体" panose="02010600030101010101" pitchFamily="2" charset="-122"/>
                <a:ea typeface="宋体" panose="02010600030101010101" pitchFamily="2" charset="-122"/>
              </a:rPr>
              <a:t>”和“体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aspect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时是用</a:t>
            </a:r>
            <a:r>
              <a:rPr lang="zh-CN" altLang="en-US" b="1" dirty="0">
                <a:solidFill>
                  <a:srgbClr val="FF0000"/>
                </a:solidFill>
                <a:latin typeface="宋体" panose="02010600030101010101" pitchFamily="2" charset="-122"/>
                <a:ea typeface="宋体" panose="02010600030101010101" pitchFamily="2" charset="-122"/>
              </a:rPr>
              <a:t>动词</a:t>
            </a:r>
            <a:r>
              <a:rPr lang="zh-CN" altLang="en-US" dirty="0">
                <a:latin typeface="宋体" panose="02010600030101010101" pitchFamily="2" charset="-122"/>
                <a:ea typeface="宋体" panose="02010600030101010101" pitchFamily="2" charset="-122"/>
              </a:rPr>
              <a:t>的词形变化表示行为动作</a:t>
            </a:r>
            <a:r>
              <a:rPr lang="zh-CN" altLang="en-US" b="1" dirty="0">
                <a:solidFill>
                  <a:srgbClr val="FF0000"/>
                </a:solidFill>
                <a:latin typeface="宋体" panose="02010600030101010101" pitchFamily="2" charset="-122"/>
                <a:ea typeface="宋体" panose="02010600030101010101" pitchFamily="2" charset="-122"/>
              </a:rPr>
              <a:t>发生的时间和说话时间的关系</a:t>
            </a:r>
            <a:r>
              <a:rPr lang="zh-CN" altLang="en-US" dirty="0">
                <a:latin typeface="宋体" panose="02010600030101010101" pitchFamily="2" charset="-122"/>
                <a:ea typeface="宋体" panose="02010600030101010101" pitchFamily="2" charset="-122"/>
              </a:rPr>
              <a:t>。也就是以说话时间为坐标来确定行为发生的时间。一般分现在、过去、将来三种。</a:t>
            </a:r>
            <a:endParaRPr lang="en-US" altLang="zh-CN"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471857" y="5187645"/>
            <a:ext cx="7541406" cy="1176630"/>
          </a:xfrm>
          <a:prstGeom prst="rect">
            <a:avLst/>
          </a:prstGeom>
        </p:spPr>
      </p:pic>
    </p:spTree>
    <p:extLst>
      <p:ext uri="{BB962C8B-B14F-4D97-AF65-F5344CB8AC3E}">
        <p14:creationId xmlns:p14="http://schemas.microsoft.com/office/powerpoint/2010/main" val="3559685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D24B05-AE40-2AE4-6195-861BFA3228CB}"/>
              </a:ext>
            </a:extLst>
          </p:cNvPr>
          <p:cNvSpPr>
            <a:spLocks noGrp="1"/>
          </p:cNvSpPr>
          <p:nvPr>
            <p:ph idx="1"/>
          </p:nvPr>
        </p:nvSpPr>
        <p:spPr>
          <a:xfrm>
            <a:off x="457200" y="353378"/>
            <a:ext cx="11109960" cy="6504622"/>
          </a:xfrm>
        </p:spPr>
        <p:txBody>
          <a:bodyPr>
            <a:normAutofit fontScale="92500" lnSpcReduction="20000"/>
          </a:bodyPr>
          <a:lstStyle/>
          <a:p>
            <a:r>
              <a:rPr lang="zh-CN" altLang="en-US" dirty="0">
                <a:latin typeface="Times New Roman" panose="02020603050405020304" pitchFamily="18" charset="0"/>
                <a:ea typeface="仿宋" panose="02010609060101010101" pitchFamily="49" charset="-122"/>
                <a:cs typeface="Times New Roman" panose="02020603050405020304" pitchFamily="18" charset="0"/>
              </a:rPr>
              <a:t>有些语言缺少时间的概念，主要是指这些语言没有专门的表达“时”的语法机制。最极端的例子是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Whorf’s account of Hopi</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时作为语法范畴的复杂性（两分还是三分？）</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缅甸的日旺语中，过去时有“两个小时以内的过去”“两个小时以上的过去”“一年以内的过去”“一年以上的过去”四种“过去”形式（罗仁地、潘露莉</a:t>
            </a:r>
            <a:r>
              <a:rPr lang="en-US" altLang="zh-CN" dirty="0">
                <a:latin typeface="宋体" panose="02010600030101010101" pitchFamily="2" charset="-122"/>
                <a:ea typeface="宋体" panose="02010600030101010101" pitchFamily="2" charset="-122"/>
              </a:rPr>
              <a:t>2002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DE35479C-036B-EDAF-B627-E26B52720612}"/>
              </a:ext>
            </a:extLst>
          </p:cNvPr>
          <p:cNvPicPr>
            <a:picLocks noChangeAspect="1"/>
          </p:cNvPicPr>
          <p:nvPr/>
        </p:nvPicPr>
        <p:blipFill>
          <a:blip r:embed="rId2"/>
          <a:stretch>
            <a:fillRect/>
          </a:stretch>
        </p:blipFill>
        <p:spPr>
          <a:xfrm>
            <a:off x="842953" y="1204519"/>
            <a:ext cx="8528044" cy="2232000"/>
          </a:xfrm>
          <a:prstGeom prst="rect">
            <a:avLst/>
          </a:prstGeom>
        </p:spPr>
      </p:pic>
      <p:sp>
        <p:nvSpPr>
          <p:cNvPr id="7" name="文本框 6">
            <a:extLst>
              <a:ext uri="{FF2B5EF4-FFF2-40B4-BE49-F238E27FC236}">
                <a16:creationId xmlns:a16="http://schemas.microsoft.com/office/drawing/2014/main" id="{5ECD533A-A5FA-4125-D59B-79EAD8C8ABF0}"/>
              </a:ext>
            </a:extLst>
          </p:cNvPr>
          <p:cNvSpPr txBox="1"/>
          <p:nvPr/>
        </p:nvSpPr>
        <p:spPr>
          <a:xfrm>
            <a:off x="842953" y="3436519"/>
            <a:ext cx="10125094" cy="1754326"/>
          </a:xfrm>
          <a:prstGeom prst="rect">
            <a:avLst/>
          </a:prstGeom>
          <a:noFill/>
        </p:spPr>
        <p:txBody>
          <a:bodyPr wrap="square">
            <a:spAutoFit/>
          </a:bodyPr>
          <a:lstStyle/>
          <a:p>
            <a:r>
              <a:rPr lang="en-US" altLang="zh-CN" dirty="0"/>
              <a:t>Hopi</a:t>
            </a:r>
            <a:r>
              <a:rPr lang="zh-CN" altLang="en-US" dirty="0"/>
              <a:t>人对于时间的体验和我们并没有什么不同。于是</a:t>
            </a:r>
            <a:r>
              <a:rPr lang="en-US" altLang="zh-CN" dirty="0" err="1"/>
              <a:t>Malotki</a:t>
            </a:r>
            <a:r>
              <a:rPr lang="zh-CN" altLang="en-US" dirty="0"/>
              <a:t>描述了</a:t>
            </a:r>
            <a:r>
              <a:rPr lang="en-US" altLang="zh-CN" dirty="0"/>
              <a:t>Hopi</a:t>
            </a:r>
            <a:r>
              <a:rPr lang="zh-CN" altLang="en-US" dirty="0"/>
              <a:t>人的“时空隐喻”，在某些情况下，特别是礼仪祭祀相关的情况下，</a:t>
            </a:r>
            <a:r>
              <a:rPr lang="en-US" altLang="zh-CN" dirty="0"/>
              <a:t>Hopi</a:t>
            </a:r>
            <a:r>
              <a:rPr lang="zh-CN" altLang="en-US" dirty="0"/>
              <a:t>人确实计算天数，用复合词来描述。比如，</a:t>
            </a:r>
            <a:r>
              <a:rPr lang="en-US" altLang="zh-CN" dirty="0" err="1"/>
              <a:t>payistala</a:t>
            </a:r>
            <a:r>
              <a:rPr lang="en-US" altLang="zh-CN" dirty="0"/>
              <a:t>“</a:t>
            </a:r>
            <a:r>
              <a:rPr lang="zh-CN" altLang="en-US" dirty="0"/>
              <a:t>第三天（仪式）”由词素</a:t>
            </a:r>
            <a:r>
              <a:rPr lang="en-US" altLang="zh-CN" dirty="0" err="1"/>
              <a:t>paayo</a:t>
            </a:r>
            <a:r>
              <a:rPr lang="en-US" altLang="zh-CN" dirty="0"/>
              <a:t>“</a:t>
            </a:r>
            <a:r>
              <a:rPr lang="zh-CN" altLang="en-US" dirty="0"/>
              <a:t>三”，“时代”和</a:t>
            </a:r>
            <a:r>
              <a:rPr lang="en-US" altLang="zh-CN" dirty="0" err="1"/>
              <a:t>taala</a:t>
            </a:r>
            <a:r>
              <a:rPr lang="en-US" altLang="zh-CN" dirty="0"/>
              <a:t>'“day / light”</a:t>
            </a:r>
            <a:r>
              <a:rPr lang="zh-CN" altLang="en-US" dirty="0"/>
              <a:t>，字面意思是“三天”。</a:t>
            </a:r>
            <a:r>
              <a:rPr lang="en-US" altLang="zh-CN" dirty="0"/>
              <a:t>Hopi</a:t>
            </a:r>
            <a:r>
              <a:rPr lang="zh-CN" altLang="en-US" dirty="0"/>
              <a:t>人通过太阳的运动来计算时间，黎明和黄昏这个时间段，不同程度的太阳光有不同的含义。他还指出，时间流逝的感觉可以用“太阳缓慢</a:t>
            </a:r>
            <a:r>
              <a:rPr lang="en-US" altLang="zh-CN" dirty="0"/>
              <a:t>/</a:t>
            </a:r>
            <a:r>
              <a:rPr lang="zh-CN" altLang="en-US" dirty="0"/>
              <a:t>快速地移动”来描述。</a:t>
            </a:r>
            <a:r>
              <a:rPr lang="en-US" altLang="zh-CN" dirty="0"/>
              <a:t>Hopi</a:t>
            </a:r>
            <a:r>
              <a:rPr lang="zh-CN" altLang="en-US" dirty="0"/>
              <a:t>人还使用星星、日历、绳索或带有标记的木棍等计时装置，记录每天的时间。</a:t>
            </a:r>
          </a:p>
        </p:txBody>
      </p:sp>
    </p:spTree>
    <p:extLst>
      <p:ext uri="{BB962C8B-B14F-4D97-AF65-F5344CB8AC3E}">
        <p14:creationId xmlns:p14="http://schemas.microsoft.com/office/powerpoint/2010/main" val="2508340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6240" y="137160"/>
            <a:ext cx="10927080" cy="6416040"/>
          </a:xfrm>
        </p:spPr>
        <p:txBody>
          <a:bodyPr>
            <a:normAutofit fontScale="85000" lnSpcReduction="10000"/>
          </a:bodyPr>
          <a:lstStyle/>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英语现在时和过去时均采用词的变化形式，将来时则采用助动词形式：</a:t>
            </a:r>
          </a:p>
          <a:p>
            <a:pPr marL="0" inden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He praises his students.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（他表扬他的学生）</a:t>
            </a:r>
          </a:p>
          <a:p>
            <a:pPr marL="0" inden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He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praised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his students.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（他表扬过他的学生）</a:t>
            </a:r>
          </a:p>
          <a:p>
            <a:pPr marL="0" inden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He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will praise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his students.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（他将表扬他的学生）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rPr>
              <a:t>俄语中一律采用词的变化形式来表示时的意义：</a:t>
            </a:r>
            <a:endParaRPr lang="en-US" altLang="zh-CN" dirty="0">
              <a:latin typeface="宋体" panose="02010600030101010101" pitchFamily="2" charset="-122"/>
              <a:ea typeface="宋体" panose="02010600030101010101" pitchFamily="2" charset="-122"/>
            </a:endParaRPr>
          </a:p>
          <a:p>
            <a:pPr marL="0" indent="0">
              <a:buNone/>
            </a:pPr>
            <a:r>
              <a:rPr lang="ru-RU" altLang="zh-CN" dirty="0">
                <a:latin typeface="Times New Roman" panose="02020603050405020304" pitchFamily="18" charset="0"/>
                <a:ea typeface="楷体" panose="02010609060101010101" pitchFamily="49" charset="-122"/>
                <a:cs typeface="Times New Roman" panose="02020603050405020304" pitchFamily="18" charset="0"/>
              </a:rPr>
              <a:t>Учитель </a:t>
            </a:r>
            <a:r>
              <a:rPr lang="ru-RU"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проверяет</a:t>
            </a:r>
            <a:r>
              <a:rPr lang="ru-RU" altLang="zh-CN" dirty="0">
                <a:latin typeface="Times New Roman" panose="02020603050405020304" pitchFamily="18" charset="0"/>
                <a:ea typeface="楷体" panose="02010609060101010101" pitchFamily="49" charset="-122"/>
                <a:cs typeface="Times New Roman" panose="02020603050405020304" pitchFamily="18" charset="0"/>
              </a:rPr>
              <a:t> письменные работы учащихся.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（老师在批改学生的书面作业）</a:t>
            </a:r>
          </a:p>
          <a:p>
            <a:pPr marL="0" indent="0">
              <a:buNone/>
            </a:pPr>
            <a:r>
              <a:rPr lang="ru-RU" altLang="zh-CN" dirty="0">
                <a:latin typeface="Times New Roman" panose="02020603050405020304" pitchFamily="18" charset="0"/>
                <a:ea typeface="楷体" panose="02010609060101010101" pitchFamily="49" charset="-122"/>
                <a:cs typeface="Times New Roman" panose="02020603050405020304" pitchFamily="18" charset="0"/>
              </a:rPr>
              <a:t>Учитель </a:t>
            </a:r>
            <a:r>
              <a:rPr lang="ru-RU"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проверял</a:t>
            </a:r>
            <a:r>
              <a:rPr lang="ru-RU" altLang="zh-CN" dirty="0">
                <a:latin typeface="Times New Roman" panose="02020603050405020304" pitchFamily="18" charset="0"/>
                <a:ea typeface="楷体" panose="02010609060101010101" pitchFamily="49" charset="-122"/>
                <a:cs typeface="Times New Roman" panose="02020603050405020304" pitchFamily="18" charset="0"/>
              </a:rPr>
              <a:t> письменные работы учащихся.</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（老师批改过学生的书面作业）</a:t>
            </a:r>
          </a:p>
          <a:p>
            <a:pPr marL="0" indent="0">
              <a:buNone/>
            </a:pPr>
            <a:r>
              <a:rPr lang="ru-RU" altLang="zh-CN" dirty="0">
                <a:latin typeface="Times New Roman" panose="02020603050405020304" pitchFamily="18" charset="0"/>
                <a:ea typeface="楷体" panose="02010609060101010101" pitchFamily="49" charset="-122"/>
                <a:cs typeface="Times New Roman" panose="02020603050405020304" pitchFamily="18" charset="0"/>
              </a:rPr>
              <a:t>Учитель будет </a:t>
            </a:r>
            <a:r>
              <a:rPr lang="ru-RU"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проверять</a:t>
            </a:r>
            <a:r>
              <a:rPr lang="ru-RU" altLang="zh-CN" dirty="0">
                <a:latin typeface="Times New Roman" panose="02020603050405020304" pitchFamily="18" charset="0"/>
                <a:ea typeface="楷体" panose="02010609060101010101" pitchFamily="49" charset="-122"/>
                <a:cs typeface="Times New Roman" panose="02020603050405020304" pitchFamily="18" charset="0"/>
              </a:rPr>
              <a:t> письменные работы учащихся.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（老师将批改学生的书面作业）</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汉语更多是兼用体范畴表示“时”的意义，完成体或经历体可以兼表时，如“他买了一件新衣服”。此外，汉语一般采用时间副词表达时的概念。如“本、本来、曾经”“刚刚、早已、早就”“已经”；“早日、终将、快要、立马 ”</a:t>
            </a:r>
          </a:p>
        </p:txBody>
      </p:sp>
    </p:spTree>
    <p:extLst>
      <p:ext uri="{BB962C8B-B14F-4D97-AF65-F5344CB8AC3E}">
        <p14:creationId xmlns:p14="http://schemas.microsoft.com/office/powerpoint/2010/main" val="301197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6ADEFE-B2B5-D5CF-B6F7-69AAD21D3B3D}"/>
              </a:ext>
            </a:extLst>
          </p:cNvPr>
          <p:cNvSpPr>
            <a:spLocks noGrp="1"/>
          </p:cNvSpPr>
          <p:nvPr>
            <p:ph idx="1"/>
          </p:nvPr>
        </p:nvSpPr>
        <p:spPr>
          <a:xfrm>
            <a:off x="304800" y="409575"/>
            <a:ext cx="11563350" cy="627697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aspect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体是用</a:t>
            </a:r>
            <a:r>
              <a:rPr lang="zh-CN" altLang="en-US" b="1" dirty="0">
                <a:solidFill>
                  <a:srgbClr val="FF0000"/>
                </a:solidFill>
                <a:latin typeface="宋体" panose="02010600030101010101" pitchFamily="2" charset="-122"/>
                <a:ea typeface="宋体" panose="02010600030101010101" pitchFamily="2" charset="-122"/>
              </a:rPr>
              <a:t>动词</a:t>
            </a:r>
            <a:r>
              <a:rPr lang="zh-CN" altLang="en-US" sz="2400" dirty="0">
                <a:latin typeface="宋体" panose="02010600030101010101" pitchFamily="2" charset="-122"/>
                <a:ea typeface="宋体" panose="02010600030101010101" pitchFamily="2" charset="-122"/>
              </a:rPr>
              <a:t>的词形</a:t>
            </a:r>
            <a:r>
              <a:rPr lang="zh-CN" altLang="en-US" dirty="0">
                <a:latin typeface="宋体" panose="02010600030101010101" pitchFamily="2" charset="-122"/>
                <a:ea typeface="宋体" panose="02010600030101010101" pitchFamily="2" charset="-122"/>
              </a:rPr>
              <a:t>变化表示行为动作进行的</a:t>
            </a:r>
            <a:r>
              <a:rPr lang="zh-CN" altLang="en-US" b="1" dirty="0">
                <a:solidFill>
                  <a:srgbClr val="FF0000"/>
                </a:solidFill>
                <a:latin typeface="宋体" panose="02010600030101010101" pitchFamily="2" charset="-122"/>
                <a:ea typeface="宋体" panose="02010600030101010101" pitchFamily="2" charset="-122"/>
              </a:rPr>
              <a:t>各种阶段和状态，</a:t>
            </a:r>
            <a:r>
              <a:rPr lang="zh-CN" altLang="en-US" dirty="0">
                <a:latin typeface="宋体" panose="02010600030101010101" pitchFamily="2" charset="-122"/>
                <a:ea typeface="宋体" panose="02010600030101010101" pitchFamily="2" charset="-122"/>
              </a:rPr>
              <a:t>与动词语义密切相关。</a:t>
            </a:r>
            <a:endParaRPr lang="en-US" altLang="zh-CN" dirty="0">
              <a:latin typeface="仿宋" panose="02010609060101010101" pitchFamily="49" charset="-122"/>
              <a:ea typeface="仿宋" panose="02010609060101010101" pitchFamily="49" charset="-122"/>
            </a:endParaRPr>
          </a:p>
          <a:p>
            <a:pPr marL="0" indent="0">
              <a:buNone/>
            </a:pPr>
            <a:r>
              <a:rPr lang="zh-CN" altLang="en-US" dirty="0">
                <a:latin typeface="仿宋" panose="02010609060101010101" pitchFamily="49" charset="-122"/>
                <a:ea typeface="仿宋" panose="02010609060101010101" pitchFamily="49" charset="-122"/>
              </a:rPr>
              <a:t>死了一个小时。</a:t>
            </a:r>
            <a:endParaRPr lang="en-US" altLang="zh-CN" dirty="0">
              <a:latin typeface="仿宋" panose="02010609060101010101" pitchFamily="49" charset="-122"/>
              <a:ea typeface="仿宋" panose="02010609060101010101" pitchFamily="49" charset="-122"/>
            </a:endParaRPr>
          </a:p>
          <a:p>
            <a:pPr marL="0" indent="0">
              <a:buNone/>
            </a:pPr>
            <a:r>
              <a:rPr lang="zh-CN" altLang="en-US" dirty="0">
                <a:latin typeface="仿宋" panose="02010609060101010101" pitchFamily="49" charset="-122"/>
                <a:ea typeface="仿宋" panose="02010609060101010101" pitchFamily="49" charset="-122"/>
              </a:rPr>
              <a:t>坐了一个小时。</a:t>
            </a:r>
            <a:endParaRPr lang="en-US" altLang="zh-CN" dirty="0">
              <a:latin typeface="仿宋" panose="02010609060101010101" pitchFamily="49" charset="-122"/>
              <a:ea typeface="仿宋" panose="02010609060101010101" pitchFamily="49" charset="-122"/>
            </a:endParaRPr>
          </a:p>
          <a:p>
            <a:pPr marL="0" indent="0">
              <a:buNone/>
            </a:pPr>
            <a:r>
              <a:rPr lang="zh-CN" altLang="en-US" dirty="0">
                <a:latin typeface="仿宋" panose="02010609060101010101" pitchFamily="49" charset="-122"/>
                <a:ea typeface="仿宋" panose="02010609060101010101" pitchFamily="49" charset="-122"/>
              </a:rPr>
              <a:t>走了一个小时。</a:t>
            </a:r>
            <a:endParaRPr lang="en-US" altLang="zh-CN" dirty="0">
              <a:latin typeface="仿宋" panose="02010609060101010101" pitchFamily="49" charset="-122"/>
              <a:ea typeface="仿宋" panose="02010609060101010101" pitchFamily="49" charset="-122"/>
            </a:endParaRPr>
          </a:p>
          <a:p>
            <a:r>
              <a:rPr lang="zh-CN" altLang="en-US" dirty="0">
                <a:latin typeface="宋体" panose="02010600030101010101" pitchFamily="2" charset="-122"/>
                <a:ea typeface="宋体" panose="02010600030101010101" pitchFamily="2" charset="-122"/>
              </a:rPr>
              <a:t>常见的有完成体、未完成体和进行体。英语有一般、进行、完成、完成进行</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种体：</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楷体" panose="02010609060101010101" pitchFamily="49" charset="-122"/>
                <a:ea typeface="楷体" panose="02010609060101010101" pitchFamily="49" charset="-122"/>
              </a:rPr>
              <a:t>一般体：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 read the book.</a:t>
            </a:r>
            <a:r>
              <a:rPr lang="zh-CN" altLang="en-US" dirty="0">
                <a:latin typeface="楷体" panose="02010609060101010101" pitchFamily="49" charset="-122"/>
                <a:ea typeface="楷体" panose="02010609060101010101" pitchFamily="49" charset="-122"/>
              </a:rPr>
              <a:t>（我读这本书）</a:t>
            </a:r>
          </a:p>
          <a:p>
            <a:pPr marL="0" indent="0">
              <a:buNone/>
            </a:pPr>
            <a:r>
              <a:rPr lang="zh-CN" altLang="en-US" dirty="0">
                <a:latin typeface="楷体" panose="02010609060101010101" pitchFamily="49" charset="-122"/>
                <a:ea typeface="楷体" panose="02010609060101010101" pitchFamily="49" charset="-122"/>
              </a:rPr>
              <a:t>进行体：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am reading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the book.</a:t>
            </a:r>
            <a:r>
              <a:rPr lang="zh-CN" altLang="en-US" dirty="0">
                <a:latin typeface="楷体" panose="02010609060101010101" pitchFamily="49" charset="-122"/>
                <a:ea typeface="楷体" panose="02010609060101010101" pitchFamily="49" charset="-122"/>
              </a:rPr>
              <a:t>（我在读这本书）</a:t>
            </a:r>
          </a:p>
          <a:p>
            <a:pPr marL="0" indent="0">
              <a:buNone/>
            </a:pPr>
            <a:r>
              <a:rPr lang="zh-CN" altLang="en-US" dirty="0">
                <a:latin typeface="楷体" panose="02010609060101010101" pitchFamily="49" charset="-122"/>
                <a:ea typeface="楷体" panose="02010609060101010101" pitchFamily="49" charset="-122"/>
              </a:rPr>
              <a:t>完成体：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have read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the book.</a:t>
            </a:r>
            <a:r>
              <a:rPr lang="zh-CN" altLang="en-US" dirty="0">
                <a:latin typeface="楷体" panose="02010609060101010101" pitchFamily="49" charset="-122"/>
                <a:ea typeface="楷体" panose="02010609060101010101" pitchFamily="49" charset="-122"/>
              </a:rPr>
              <a:t>（我读过这本书）</a:t>
            </a:r>
          </a:p>
          <a:p>
            <a:pPr marL="0" indent="0">
              <a:buNone/>
            </a:pPr>
            <a:r>
              <a:rPr lang="zh-CN" altLang="en-US" dirty="0">
                <a:latin typeface="楷体" panose="02010609060101010101" pitchFamily="49" charset="-122"/>
                <a:ea typeface="楷体" panose="02010609060101010101" pitchFamily="49" charset="-122"/>
              </a:rPr>
              <a:t>完成进行体：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have been reading</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the book.</a:t>
            </a:r>
            <a:r>
              <a:rPr lang="zh-CN" altLang="en-US" dirty="0">
                <a:latin typeface="楷体" panose="02010609060101010101" pitchFamily="49" charset="-122"/>
                <a:ea typeface="楷体" panose="02010609060101010101" pitchFamily="49" charset="-122"/>
              </a:rPr>
              <a:t>（我一直读着这本书）</a:t>
            </a:r>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396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C8FA97-7DB2-9066-1F46-BD0046C30D33}"/>
              </a:ext>
            </a:extLst>
          </p:cNvPr>
          <p:cNvSpPr>
            <a:spLocks noGrp="1"/>
          </p:cNvSpPr>
          <p:nvPr>
            <p:ph idx="1"/>
          </p:nvPr>
        </p:nvSpPr>
        <p:spPr>
          <a:xfrm>
            <a:off x="180975" y="133350"/>
            <a:ext cx="11830050" cy="6591300"/>
          </a:xfrm>
        </p:spPr>
        <p:txBody>
          <a:bodyPr>
            <a:no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）系统性</a:t>
            </a:r>
          </a:p>
          <a:p>
            <a:r>
              <a:rPr lang="zh-CN" altLang="en-US" dirty="0">
                <a:latin typeface="宋体" panose="02010600030101010101" pitchFamily="2" charset="-122"/>
                <a:ea typeface="宋体" panose="02010600030101010101" pitchFamily="2" charset="-122"/>
              </a:rPr>
              <a:t>系统，指的是语法规则具有制约性和解释性。因为每一条语法规则并不是孤立地存在的，它们之间往往互相联系，互相制约，一条规则的背后往往换潜伏着另一条规则。</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英语：</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 *He often play football</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B: He often plays football.</a:t>
            </a:r>
          </a:p>
          <a:p>
            <a:pPr marL="0" lvl="0" indent="0">
              <a:buNone/>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AB</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两句都满足英语“</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主</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谓</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宾</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”和“</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偏</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正</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”语序，但</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句不满足英语主谓之间人称和数一致这条规则，故为错误的句子。</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正因为语法规则是相互具有紧密联系的一个系统，它才是一种富有解释力的规则，规则与规则之间环环相扣，相互补充，相互支撑，从而生成既复杂多样又严密有序的句子和话语来。</a:t>
            </a:r>
          </a:p>
          <a:p>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6363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 y="210185"/>
            <a:ext cx="10454640" cy="3767455"/>
          </a:xfrm>
        </p:spPr>
        <p:txBody>
          <a:bodyPr>
            <a:normAutofit/>
          </a:bodyPr>
          <a:lstStyle/>
          <a:p>
            <a:endParaRPr lang="zh-CN" altLang="en-US" dirty="0">
              <a:latin typeface="宋体" panose="02010600030101010101" pitchFamily="2" charset="-122"/>
              <a:ea typeface="宋体" panose="02010600030101010101" pitchFamily="2" charset="-122"/>
            </a:endParaRPr>
          </a:p>
          <a:p>
            <a:endParaRPr lang="zh-CN" altLang="en-US" dirty="0"/>
          </a:p>
        </p:txBody>
      </p:sp>
      <p:sp>
        <p:nvSpPr>
          <p:cNvPr id="5" name="矩形 4"/>
          <p:cNvSpPr/>
          <p:nvPr/>
        </p:nvSpPr>
        <p:spPr>
          <a:xfrm>
            <a:off x="316409" y="210185"/>
            <a:ext cx="10918255" cy="6416115"/>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zh-CN" altLang="en-US" sz="2800" dirty="0">
                <a:solidFill>
                  <a:prstClr val="black"/>
                </a:solidFill>
                <a:latin typeface="宋体" panose="02010600030101010101" pitchFamily="2" charset="-122"/>
                <a:ea typeface="宋体" panose="02010600030101010101" pitchFamily="2" charset="-122"/>
              </a:rPr>
              <a:t>俄语有完成体和未完成体（或持续体、进行体）两种。有人也称完整体和未完整体。</a:t>
            </a: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r>
              <a:rPr lang="zh-CN" altLang="en-US" sz="2800" dirty="0">
                <a:solidFill>
                  <a:prstClr val="black"/>
                </a:solidFill>
                <a:latin typeface="宋体" panose="02010600030101010101" pitchFamily="2" charset="-122"/>
                <a:ea typeface="宋体" panose="02010600030101010101" pitchFamily="2" charset="-122"/>
              </a:rPr>
              <a:t>汉语一般认为有完成体“了”、进行体“着”、经历体“过”、持续体（在）。</a:t>
            </a:r>
            <a:endParaRPr lang="en-US" altLang="zh-CN" sz="2800" dirty="0">
              <a:solidFill>
                <a:prstClr val="black"/>
              </a:solidFill>
              <a:latin typeface="宋体" panose="02010600030101010101" pitchFamily="2" charset="-122"/>
              <a:ea typeface="宋体" panose="02010600030101010101" pitchFamily="2" charset="-122"/>
            </a:endParaRPr>
          </a:p>
          <a:p>
            <a:pPr marL="228600" lvl="0" indent="-228600">
              <a:lnSpc>
                <a:spcPct val="90000"/>
              </a:lnSpc>
              <a:spcBef>
                <a:spcPts val="1000"/>
              </a:spcBef>
              <a:buFont typeface="Arial" panose="020B0604020202020204" pitchFamily="34" charset="0"/>
              <a:buChar char="•"/>
            </a:pPr>
            <a:r>
              <a:rPr lang="zh-CN" altLang="en-US" sz="2800" dirty="0">
                <a:solidFill>
                  <a:prstClr val="black"/>
                </a:solidFill>
                <a:latin typeface="宋体" panose="02010600030101010101" pitchFamily="2" charset="-122"/>
                <a:ea typeface="宋体" panose="02010600030101010101" pitchFamily="2" charset="-122"/>
              </a:rPr>
              <a:t>刘勋宁（</a:t>
            </a:r>
            <a:r>
              <a:rPr lang="en-US" altLang="zh-CN" sz="2800" dirty="0">
                <a:solidFill>
                  <a:prstClr val="black"/>
                </a:solidFill>
                <a:latin typeface="宋体" panose="02010600030101010101" pitchFamily="2" charset="-122"/>
                <a:ea typeface="宋体" panose="02010600030101010101" pitchFamily="2" charset="-122"/>
              </a:rPr>
              <a:t>1988</a:t>
            </a:r>
            <a:r>
              <a:rPr lang="zh-CN" altLang="en-US" sz="2800" dirty="0">
                <a:solidFill>
                  <a:prstClr val="black"/>
                </a:solidFill>
                <a:latin typeface="宋体" panose="02010600030101010101" pitchFamily="2" charset="-122"/>
                <a:ea typeface="宋体" panose="02010600030101010101" pitchFamily="2" charset="-122"/>
              </a:rPr>
              <a:t>）对完成体的说法表示质疑，认为“了”为实现体。</a:t>
            </a:r>
            <a:endParaRPr lang="en-US" altLang="zh-CN" sz="2800" dirty="0">
              <a:solidFill>
                <a:prstClr val="black"/>
              </a:solidFill>
              <a:latin typeface="宋体" panose="02010600030101010101" pitchFamily="2" charset="-122"/>
              <a:ea typeface="宋体" panose="02010600030101010101" pitchFamily="2" charset="-122"/>
            </a:endParaRPr>
          </a:p>
          <a:p>
            <a:pPr lvl="0">
              <a:lnSpc>
                <a:spcPct val="90000"/>
              </a:lnSpc>
              <a:spcBef>
                <a:spcPts val="1000"/>
              </a:spcBef>
            </a:pPr>
            <a:r>
              <a:rPr lang="zh-CN" altLang="en-US" sz="2800" dirty="0">
                <a:solidFill>
                  <a:prstClr val="black"/>
                </a:solidFill>
                <a:latin typeface="楷体" panose="02010609060101010101" pitchFamily="49" charset="-122"/>
                <a:ea typeface="楷体" panose="02010609060101010101" pitchFamily="49" charset="-122"/>
              </a:rPr>
              <a:t>我吃了饭，但是没有吃完。</a:t>
            </a:r>
            <a:endParaRPr lang="en-US" altLang="zh-CN" sz="2800" dirty="0">
              <a:solidFill>
                <a:prstClr val="black"/>
              </a:solidFill>
              <a:latin typeface="楷体" panose="02010609060101010101" pitchFamily="49" charset="-122"/>
              <a:ea typeface="楷体" panose="02010609060101010101" pitchFamily="49" charset="-122"/>
            </a:endParaRPr>
          </a:p>
          <a:p>
            <a:pPr lvl="0">
              <a:lnSpc>
                <a:spcPct val="90000"/>
              </a:lnSpc>
              <a:spcBef>
                <a:spcPts val="1000"/>
              </a:spcBef>
            </a:pPr>
            <a:r>
              <a:rPr lang="zh-CN" altLang="en-US" sz="2800" baseline="30000" dirty="0">
                <a:solidFill>
                  <a:prstClr val="black"/>
                </a:solidFill>
                <a:latin typeface="楷体" panose="02010609060101010101" pitchFamily="49" charset="-122"/>
                <a:ea typeface="楷体" panose="02010609060101010101" pitchFamily="49" charset="-122"/>
              </a:rPr>
              <a:t>*</a:t>
            </a:r>
            <a:r>
              <a:rPr lang="zh-CN" altLang="en-US" sz="2800" dirty="0">
                <a:solidFill>
                  <a:prstClr val="black"/>
                </a:solidFill>
                <a:latin typeface="楷体" panose="02010609060101010101" pitchFamily="49" charset="-122"/>
                <a:ea typeface="楷体" panose="02010609060101010101" pitchFamily="49" charset="-122"/>
              </a:rPr>
              <a:t>我吃了饭了，但是没有吃完。</a:t>
            </a:r>
            <a:endParaRPr lang="en-US" altLang="zh-CN" sz="2800" dirty="0">
              <a:solidFill>
                <a:prstClr val="black"/>
              </a:solidFill>
              <a:latin typeface="楷体" panose="02010609060101010101" pitchFamily="49" charset="-122"/>
              <a:ea typeface="楷体" panose="02010609060101010101" pitchFamily="49" charset="-122"/>
            </a:endParaRPr>
          </a:p>
          <a:p>
            <a:pPr lvl="0">
              <a:lnSpc>
                <a:spcPct val="90000"/>
              </a:lnSpc>
              <a:spcBef>
                <a:spcPts val="1000"/>
              </a:spcBef>
            </a:pPr>
            <a:r>
              <a:rPr lang="zh-CN" altLang="en-US" sz="2800" dirty="0">
                <a:solidFill>
                  <a:prstClr val="black"/>
                </a:solidFill>
                <a:latin typeface="楷体" panose="02010609060101010101" pitchFamily="49" charset="-122"/>
                <a:ea typeface="楷体" panose="02010609060101010101" pitchFamily="49" charset="-122"/>
              </a:rPr>
              <a:t>？我吃了三碗饭，但是没有吃完。</a:t>
            </a:r>
            <a:endParaRPr lang="en-US" altLang="zh-CN" sz="2800" dirty="0">
              <a:solidFill>
                <a:prstClr val="black"/>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715435" y="1234252"/>
            <a:ext cx="9754445" cy="2164268"/>
          </a:xfrm>
          <a:prstGeom prst="rect">
            <a:avLst/>
          </a:prstGeom>
        </p:spPr>
      </p:pic>
    </p:spTree>
    <p:extLst>
      <p:ext uri="{BB962C8B-B14F-4D97-AF65-F5344CB8AC3E}">
        <p14:creationId xmlns:p14="http://schemas.microsoft.com/office/powerpoint/2010/main" val="4085217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02150-AEC7-9628-AC1F-9A6515F8BA2B}"/>
              </a:ext>
            </a:extLst>
          </p:cNvPr>
          <p:cNvSpPr>
            <a:spLocks noGrp="1"/>
          </p:cNvSpPr>
          <p:nvPr>
            <p:ph type="title"/>
          </p:nvPr>
        </p:nvSpPr>
        <p:spPr>
          <a:xfrm>
            <a:off x="838200" y="803275"/>
            <a:ext cx="10287000" cy="649007"/>
          </a:xfrm>
        </p:spPr>
        <p:txBody>
          <a:bodyPr>
            <a:normAutofit fontScale="90000"/>
          </a:bodyPr>
          <a:lstStyle/>
          <a:p>
            <a:r>
              <a:rPr lang="zh-CN" altLang="en-US" dirty="0"/>
              <a:t>持续体</a:t>
            </a:r>
          </a:p>
        </p:txBody>
      </p:sp>
      <p:sp>
        <p:nvSpPr>
          <p:cNvPr id="3" name="内容占位符 2">
            <a:extLst>
              <a:ext uri="{FF2B5EF4-FFF2-40B4-BE49-F238E27FC236}">
                <a16:creationId xmlns:a16="http://schemas.microsoft.com/office/drawing/2014/main" id="{87D96F6D-A1A6-1889-85CC-BE90ABA73AD1}"/>
              </a:ext>
            </a:extLst>
          </p:cNvPr>
          <p:cNvSpPr>
            <a:spLocks noGrp="1"/>
          </p:cNvSpPr>
          <p:nvPr>
            <p:ph idx="1"/>
          </p:nvPr>
        </p:nvSpPr>
        <p:spPr>
          <a:xfrm>
            <a:off x="838200" y="1452282"/>
            <a:ext cx="10515600" cy="4724681"/>
          </a:xfrm>
        </p:spPr>
        <p:txBody>
          <a:bodyPr>
            <a:normAutofit/>
          </a:bodyPr>
          <a:lstStyle/>
          <a:p>
            <a:r>
              <a:rPr lang="zh-CN" altLang="en-US" dirty="0"/>
              <a:t>（</a:t>
            </a:r>
            <a:r>
              <a:rPr lang="en-US" altLang="zh-CN" dirty="0"/>
              <a:t>1</a:t>
            </a:r>
            <a:r>
              <a:rPr lang="zh-CN" altLang="en-US" dirty="0"/>
              <a:t>）动作进行（介词处所结构或其简省形式，徐宇航 海丰闽）</a:t>
            </a:r>
            <a:endParaRPr lang="en-US" altLang="zh-CN" dirty="0"/>
          </a:p>
          <a:p>
            <a:endParaRPr lang="en-US" altLang="zh-CN" dirty="0"/>
          </a:p>
          <a:p>
            <a:pPr marL="0" indent="0">
              <a:buNone/>
            </a:pPr>
            <a:endParaRPr lang="en-US" altLang="zh-CN" dirty="0"/>
          </a:p>
          <a:p>
            <a:endParaRPr lang="en-US" altLang="zh-CN" dirty="0"/>
          </a:p>
          <a:p>
            <a:endParaRPr lang="en-US" altLang="zh-CN" dirty="0"/>
          </a:p>
          <a:p>
            <a:r>
              <a:rPr lang="en-US" altLang="zh-CN" dirty="0"/>
              <a:t>li</a:t>
            </a:r>
            <a:r>
              <a:rPr lang="en-US" altLang="zh-CN" baseline="30000" dirty="0"/>
              <a:t>22-21</a:t>
            </a:r>
            <a:r>
              <a:rPr lang="zh-CN" altLang="en-US" dirty="0"/>
              <a:t>是相当于“在那”的弱化省略式，</a:t>
            </a:r>
            <a:r>
              <a:rPr lang="en-US" altLang="zh-CN" dirty="0"/>
              <a:t>ləʔ55</a:t>
            </a:r>
            <a:r>
              <a:rPr lang="zh-CN" altLang="en-US" dirty="0"/>
              <a:t>是由</a:t>
            </a:r>
            <a:r>
              <a:rPr lang="en-US" altLang="zh-CN" dirty="0"/>
              <a:t>tɯ22ləʔ55</a:t>
            </a:r>
            <a:r>
              <a:rPr lang="zh-CN" altLang="en-US" dirty="0"/>
              <a:t>简化形成的。</a:t>
            </a:r>
            <a:endParaRPr lang="en-US" altLang="zh-CN" dirty="0"/>
          </a:p>
          <a:p>
            <a:r>
              <a:rPr lang="zh-CN" altLang="en-US" dirty="0">
                <a:latin typeface="仿宋" panose="02010609060101010101" pitchFamily="49" charset="-122"/>
                <a:ea typeface="仿宋" panose="02010609060101010101" pitchFamily="49" charset="-122"/>
              </a:rPr>
              <a:t>他吃着饭呢。他吃饭呢。他吃饭着呢。他吃饭在</a:t>
            </a:r>
            <a:endParaRPr lang="en-US" altLang="zh-CN" dirty="0">
              <a:latin typeface="仿宋" panose="02010609060101010101" pitchFamily="49" charset="-122"/>
              <a:ea typeface="仿宋" panose="02010609060101010101" pitchFamily="49" charset="-122"/>
            </a:endParaRPr>
          </a:p>
          <a:p>
            <a:pPr marL="0" indent="0">
              <a:buNone/>
            </a:pPr>
            <a:endParaRPr lang="en-US" altLang="zh-CN" dirty="0"/>
          </a:p>
        </p:txBody>
      </p:sp>
      <p:pic>
        <p:nvPicPr>
          <p:cNvPr id="5" name="图片 4">
            <a:extLst>
              <a:ext uri="{FF2B5EF4-FFF2-40B4-BE49-F238E27FC236}">
                <a16:creationId xmlns:a16="http://schemas.microsoft.com/office/drawing/2014/main" id="{21D09AC4-863A-E6E3-64BE-B7AA535307B5}"/>
              </a:ext>
            </a:extLst>
          </p:cNvPr>
          <p:cNvPicPr>
            <a:picLocks noChangeAspect="1"/>
          </p:cNvPicPr>
          <p:nvPr/>
        </p:nvPicPr>
        <p:blipFill>
          <a:blip r:embed="rId2"/>
          <a:stretch>
            <a:fillRect/>
          </a:stretch>
        </p:blipFill>
        <p:spPr>
          <a:xfrm>
            <a:off x="838200" y="2495550"/>
            <a:ext cx="7239000" cy="933450"/>
          </a:xfrm>
          <a:prstGeom prst="rect">
            <a:avLst/>
          </a:prstGeom>
        </p:spPr>
      </p:pic>
      <p:pic>
        <p:nvPicPr>
          <p:cNvPr id="7" name="图片 6">
            <a:extLst>
              <a:ext uri="{FF2B5EF4-FFF2-40B4-BE49-F238E27FC236}">
                <a16:creationId xmlns:a16="http://schemas.microsoft.com/office/drawing/2014/main" id="{8CE38A30-6FEC-7881-CC8A-C72151985945}"/>
              </a:ext>
            </a:extLst>
          </p:cNvPr>
          <p:cNvPicPr>
            <a:picLocks noChangeAspect="1"/>
          </p:cNvPicPr>
          <p:nvPr/>
        </p:nvPicPr>
        <p:blipFill>
          <a:blip r:embed="rId3"/>
          <a:stretch>
            <a:fillRect/>
          </a:stretch>
        </p:blipFill>
        <p:spPr>
          <a:xfrm>
            <a:off x="838200" y="2101289"/>
            <a:ext cx="5334000" cy="428625"/>
          </a:xfrm>
          <a:prstGeom prst="rect">
            <a:avLst/>
          </a:prstGeom>
        </p:spPr>
      </p:pic>
      <p:pic>
        <p:nvPicPr>
          <p:cNvPr id="9" name="图片 8">
            <a:extLst>
              <a:ext uri="{FF2B5EF4-FFF2-40B4-BE49-F238E27FC236}">
                <a16:creationId xmlns:a16="http://schemas.microsoft.com/office/drawing/2014/main" id="{D0ACF305-4F13-9E81-17B6-48CA1F5831AC}"/>
              </a:ext>
            </a:extLst>
          </p:cNvPr>
          <p:cNvPicPr>
            <a:picLocks noChangeAspect="1"/>
          </p:cNvPicPr>
          <p:nvPr/>
        </p:nvPicPr>
        <p:blipFill>
          <a:blip r:embed="rId4"/>
          <a:stretch>
            <a:fillRect/>
          </a:stretch>
        </p:blipFill>
        <p:spPr>
          <a:xfrm>
            <a:off x="838200" y="3487271"/>
            <a:ext cx="5819775" cy="419100"/>
          </a:xfrm>
          <a:prstGeom prst="rect">
            <a:avLst/>
          </a:prstGeom>
        </p:spPr>
      </p:pic>
      <p:sp>
        <p:nvSpPr>
          <p:cNvPr id="10" name="文本框 9">
            <a:extLst>
              <a:ext uri="{FF2B5EF4-FFF2-40B4-BE49-F238E27FC236}">
                <a16:creationId xmlns:a16="http://schemas.microsoft.com/office/drawing/2014/main" id="{5161404B-D708-0679-8D18-6AC72771C265}"/>
              </a:ext>
            </a:extLst>
          </p:cNvPr>
          <p:cNvSpPr txBox="1"/>
          <p:nvPr/>
        </p:nvSpPr>
        <p:spPr>
          <a:xfrm>
            <a:off x="6172200" y="2529914"/>
            <a:ext cx="2483372" cy="369332"/>
          </a:xfrm>
          <a:prstGeom prst="rect">
            <a:avLst/>
          </a:prstGeom>
          <a:noFill/>
        </p:spPr>
        <p:txBody>
          <a:bodyPr wrap="none" rtlCol="0">
            <a:spAutoFit/>
          </a:bodyPr>
          <a:lstStyle/>
          <a:p>
            <a:r>
              <a:rPr lang="zh-CN" altLang="en-US" dirty="0">
                <a:solidFill>
                  <a:srgbClr val="FF0000"/>
                </a:solidFill>
              </a:rPr>
              <a:t>“在那”的弱化省略式</a:t>
            </a:r>
          </a:p>
        </p:txBody>
      </p:sp>
      <p:sp>
        <p:nvSpPr>
          <p:cNvPr id="12" name="文本框 11">
            <a:extLst>
              <a:ext uri="{FF2B5EF4-FFF2-40B4-BE49-F238E27FC236}">
                <a16:creationId xmlns:a16="http://schemas.microsoft.com/office/drawing/2014/main" id="{72F19A0D-EA2A-A2CC-B6BD-6B659055BD22}"/>
              </a:ext>
            </a:extLst>
          </p:cNvPr>
          <p:cNvSpPr txBox="1"/>
          <p:nvPr/>
        </p:nvSpPr>
        <p:spPr>
          <a:xfrm>
            <a:off x="7799293" y="3052056"/>
            <a:ext cx="3074881" cy="369332"/>
          </a:xfrm>
          <a:prstGeom prst="rect">
            <a:avLst/>
          </a:prstGeom>
          <a:noFill/>
        </p:spPr>
        <p:txBody>
          <a:bodyPr wrap="none" rtlCol="0">
            <a:spAutoFit/>
          </a:bodyPr>
          <a:lstStyle/>
          <a:p>
            <a:r>
              <a:rPr lang="en-US" altLang="zh-CN" dirty="0">
                <a:solidFill>
                  <a:srgbClr val="FF0000"/>
                </a:solidFill>
              </a:rPr>
              <a:t>ləʔ55</a:t>
            </a:r>
            <a:r>
              <a:rPr lang="zh-CN" altLang="en-US" dirty="0">
                <a:solidFill>
                  <a:srgbClr val="FF0000"/>
                </a:solidFill>
              </a:rPr>
              <a:t>是由</a:t>
            </a:r>
            <a:r>
              <a:rPr lang="en-US" altLang="zh-CN" dirty="0">
                <a:solidFill>
                  <a:srgbClr val="FF0000"/>
                </a:solidFill>
              </a:rPr>
              <a:t>tɯ22ləʔ55</a:t>
            </a:r>
            <a:r>
              <a:rPr lang="zh-CN" altLang="en-US" dirty="0">
                <a:solidFill>
                  <a:srgbClr val="FF0000"/>
                </a:solidFill>
              </a:rPr>
              <a:t>“在那”</a:t>
            </a:r>
          </a:p>
        </p:txBody>
      </p:sp>
    </p:spTree>
    <p:extLst>
      <p:ext uri="{BB962C8B-B14F-4D97-AF65-F5344CB8AC3E}">
        <p14:creationId xmlns:p14="http://schemas.microsoft.com/office/powerpoint/2010/main" val="2675580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3EC3E3-D823-0B75-070A-0BF6B7CF4706}"/>
              </a:ext>
            </a:extLst>
          </p:cNvPr>
          <p:cNvSpPr>
            <a:spLocks noGrp="1"/>
          </p:cNvSpPr>
          <p:nvPr>
            <p:ph idx="1"/>
          </p:nvPr>
        </p:nvSpPr>
        <p:spPr>
          <a:xfrm>
            <a:off x="301557" y="564204"/>
            <a:ext cx="11566188" cy="6011694"/>
          </a:xfrm>
        </p:spPr>
        <p:txBody>
          <a:bodyPr/>
          <a:lstStyle/>
          <a:p>
            <a:r>
              <a:rPr lang="zh-CN" altLang="en-US" dirty="0">
                <a:latin typeface="宋体" panose="02010600030101010101" pitchFamily="2" charset="-122"/>
                <a:ea typeface="宋体" panose="02010600030101010101" pitchFamily="2" charset="-122"/>
              </a:rPr>
              <a:t>体范畴和时范畴关系密切，总是结合在一起出现（“时</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体范畴”）。英语三种时和四种体交织在一起就形成十六种时态。</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汉语没有通过词形变化表示的动词时范畴，但也可以用词汇形式表示类似意义。</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“我要回家”中的“要”表示与英语“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will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shall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 going to”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差不多的意义。</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id="{93BF5FB3-338B-D491-5C32-B04019A68CD1}"/>
              </a:ext>
            </a:extLst>
          </p:cNvPr>
          <p:cNvGraphicFramePr>
            <a:graphicFrameLocks noGrp="1"/>
          </p:cNvGraphicFramePr>
          <p:nvPr>
            <p:extLst>
              <p:ext uri="{D42A27DB-BD31-4B8C-83A1-F6EECF244321}">
                <p14:modId xmlns:p14="http://schemas.microsoft.com/office/powerpoint/2010/main" val="3781198080"/>
              </p:ext>
            </p:extLst>
          </p:nvPr>
        </p:nvGraphicFramePr>
        <p:xfrm>
          <a:off x="233464" y="1464012"/>
          <a:ext cx="11725072" cy="2286000"/>
        </p:xfrm>
        <a:graphic>
          <a:graphicData uri="http://schemas.openxmlformats.org/drawingml/2006/table">
            <a:tbl>
              <a:tblPr firstRow="1" bandRow="1">
                <a:tableStyleId>{5940675A-B579-460E-94D1-54222C63F5DA}</a:tableStyleId>
              </a:tblPr>
              <a:tblGrid>
                <a:gridCol w="1731523">
                  <a:extLst>
                    <a:ext uri="{9D8B030D-6E8A-4147-A177-3AD203B41FA5}">
                      <a16:colId xmlns:a16="http://schemas.microsoft.com/office/drawing/2014/main" val="463680795"/>
                    </a:ext>
                  </a:extLst>
                </a:gridCol>
                <a:gridCol w="2354094">
                  <a:extLst>
                    <a:ext uri="{9D8B030D-6E8A-4147-A177-3AD203B41FA5}">
                      <a16:colId xmlns:a16="http://schemas.microsoft.com/office/drawing/2014/main" val="605430607"/>
                    </a:ext>
                  </a:extLst>
                </a:gridCol>
                <a:gridCol w="2354093">
                  <a:extLst>
                    <a:ext uri="{9D8B030D-6E8A-4147-A177-3AD203B41FA5}">
                      <a16:colId xmlns:a16="http://schemas.microsoft.com/office/drawing/2014/main" val="290277825"/>
                    </a:ext>
                  </a:extLst>
                </a:gridCol>
                <a:gridCol w="2354094">
                  <a:extLst>
                    <a:ext uri="{9D8B030D-6E8A-4147-A177-3AD203B41FA5}">
                      <a16:colId xmlns:a16="http://schemas.microsoft.com/office/drawing/2014/main" val="831151014"/>
                    </a:ext>
                  </a:extLst>
                </a:gridCol>
                <a:gridCol w="2931268">
                  <a:extLst>
                    <a:ext uri="{9D8B030D-6E8A-4147-A177-3AD203B41FA5}">
                      <a16:colId xmlns:a16="http://schemas.microsoft.com/office/drawing/2014/main" val="2403325823"/>
                    </a:ext>
                  </a:extLst>
                </a:gridCol>
              </a:tblGrid>
              <a:tr h="370840">
                <a:tc>
                  <a:txBody>
                    <a:bodyPr/>
                    <a:lstStyle/>
                    <a:p>
                      <a:endPar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现在时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将来时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过去将来时</a:t>
                      </a:r>
                    </a:p>
                  </a:txBody>
                  <a:tcPr/>
                </a:tc>
                <a:extLst>
                  <a:ext uri="{0D108BD9-81ED-4DB2-BD59-A6C34878D82A}">
                    <a16:rowId xmlns:a16="http://schemas.microsoft.com/office/drawing/2014/main" val="1938403037"/>
                  </a:ext>
                </a:extLst>
              </a:tr>
              <a:tr h="370840">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一般体</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一般现在时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一般过去时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一般将来时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一般过去将来时</a:t>
                      </a:r>
                    </a:p>
                  </a:txBody>
                  <a:tcPr/>
                </a:tc>
                <a:extLst>
                  <a:ext uri="{0D108BD9-81ED-4DB2-BD59-A6C34878D82A}">
                    <a16:rowId xmlns:a16="http://schemas.microsoft.com/office/drawing/2014/main" val="4102353708"/>
                  </a:ext>
                </a:extLst>
              </a:tr>
              <a:tr h="370840">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进行体</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现在进行时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将来进行时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过去将来进行时</a:t>
                      </a:r>
                    </a:p>
                  </a:txBody>
                  <a:tcPr/>
                </a:tc>
                <a:extLst>
                  <a:ext uri="{0D108BD9-81ED-4DB2-BD59-A6C34878D82A}">
                    <a16:rowId xmlns:a16="http://schemas.microsoft.com/office/drawing/2014/main" val="804742846"/>
                  </a:ext>
                </a:extLst>
              </a:tr>
              <a:tr h="370840">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完成体</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现在完成时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过去完成时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将来完成时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过去将来完成时</a:t>
                      </a:r>
                    </a:p>
                  </a:txBody>
                  <a:tcPr/>
                </a:tc>
                <a:extLst>
                  <a:ext uri="{0D108BD9-81ED-4DB2-BD59-A6C34878D82A}">
                    <a16:rowId xmlns:a16="http://schemas.microsoft.com/office/drawing/2014/main" val="466618192"/>
                  </a:ext>
                </a:extLst>
              </a:tr>
              <a:tr h="370840">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完成进行体</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现在完成进行时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过去完成进行时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将来完成进行时</a:t>
                      </a:r>
                    </a:p>
                  </a:txBody>
                  <a:tcPr/>
                </a:tc>
                <a:tc>
                  <a:txBody>
                    <a:bodyPr/>
                    <a:lstStyle/>
                    <a:p>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过去将来完成进行时</a:t>
                      </a:r>
                    </a:p>
                  </a:txBody>
                  <a:tcPr/>
                </a:tc>
                <a:extLst>
                  <a:ext uri="{0D108BD9-81ED-4DB2-BD59-A6C34878D82A}">
                    <a16:rowId xmlns:a16="http://schemas.microsoft.com/office/drawing/2014/main" val="2667743385"/>
                  </a:ext>
                </a:extLst>
              </a:tr>
            </a:tbl>
          </a:graphicData>
        </a:graphic>
      </p:graphicFrame>
    </p:spTree>
    <p:extLst>
      <p:ext uri="{BB962C8B-B14F-4D97-AF65-F5344CB8AC3E}">
        <p14:creationId xmlns:p14="http://schemas.microsoft.com/office/powerpoint/2010/main" val="229226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24F82D-4452-5295-5AAE-DF2BE5DDD295}"/>
              </a:ext>
            </a:extLst>
          </p:cNvPr>
          <p:cNvSpPr>
            <a:spLocks noGrp="1"/>
          </p:cNvSpPr>
          <p:nvPr>
            <p:ph idx="1"/>
          </p:nvPr>
        </p:nvSpPr>
        <p:spPr>
          <a:xfrm>
            <a:off x="247651" y="209550"/>
            <a:ext cx="11572874" cy="6457950"/>
          </a:xfrm>
        </p:spPr>
        <p:txBody>
          <a:bodyPr>
            <a:normAutofit fontScale="92500" lnSpcReduction="10000"/>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）态（</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voice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态又称语态，表示动作和</a:t>
            </a:r>
            <a:r>
              <a:rPr lang="zh-CN" altLang="en-US" b="1" dirty="0">
                <a:solidFill>
                  <a:srgbClr val="FF0000"/>
                </a:solidFill>
                <a:latin typeface="宋体" panose="02010600030101010101" pitchFamily="2" charset="-122"/>
                <a:ea typeface="宋体" panose="02010600030101010101" pitchFamily="2" charset="-122"/>
              </a:rPr>
              <a:t>主客体的关系</a:t>
            </a:r>
            <a:r>
              <a:rPr lang="zh-CN" altLang="en-US" dirty="0">
                <a:latin typeface="宋体" panose="02010600030101010101" pitchFamily="2" charset="-122"/>
                <a:ea typeface="宋体" panose="02010600030101010101" pitchFamily="2" charset="-122"/>
              </a:rPr>
              <a:t>。一般通过</a:t>
            </a:r>
            <a:r>
              <a:rPr lang="zh-CN" altLang="en-US" b="1" dirty="0">
                <a:solidFill>
                  <a:srgbClr val="FF0000"/>
                </a:solidFill>
                <a:latin typeface="宋体" panose="02010600030101010101" pitchFamily="2" charset="-122"/>
                <a:ea typeface="宋体" panose="02010600030101010101" pitchFamily="2" charset="-122"/>
              </a:rPr>
              <a:t>动词</a:t>
            </a:r>
            <a:r>
              <a:rPr lang="zh-CN" altLang="en-US" dirty="0">
                <a:latin typeface="宋体" panose="02010600030101010101" pitchFamily="2" charset="-122"/>
                <a:ea typeface="宋体" panose="02010600030101010101" pitchFamily="2" charset="-122"/>
              </a:rPr>
              <a:t>的形态变化来区分主动态和被动态。主动态表示主语是动词的施事，即行为的主体，被动态表示主语是动词的受事，即行为的对象。可见态是表示主语与动词的语义关系的语法范畴。</a:t>
            </a: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主动态：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My son threw the bike.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（我儿子扔掉了那辆自行车）</a:t>
            </a: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被动态：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bike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was thrown by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my son.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（那辆自行车被我儿子扔掉了）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俄语：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主动态： </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Директор решает все проблемы.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（导演解决所有问题）</a:t>
            </a:r>
            <a:endParaRPr lang="ru-RU"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被动态： </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Все проблемы </a:t>
            </a:r>
            <a:r>
              <a:rPr lang="ru-RU"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решаются</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 директором.</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（所有问题都由导演解决）</a:t>
            </a:r>
          </a:p>
          <a:p>
            <a:r>
              <a:rPr lang="zh-CN" altLang="en-US" dirty="0">
                <a:latin typeface="宋体" panose="02010600030101010101" pitchFamily="2" charset="-122"/>
                <a:ea typeface="宋体" panose="02010600030101010101" pitchFamily="2" charset="-122"/>
              </a:rPr>
              <a:t>汉语用“施＋动＋受”语序表示主动，“受＋（被）＋施＋动”语序表示被动，但动词没有形态变化，一般不看作态范畴。</a:t>
            </a:r>
            <a:endParaRPr lang="en-US" altLang="zh-CN" dirty="0">
              <a:latin typeface="宋体" panose="02010600030101010101" pitchFamily="2" charset="-122"/>
              <a:ea typeface="宋体" panose="02010600030101010101" pitchFamily="2" charset="-122"/>
            </a:endParaRPr>
          </a:p>
          <a:p>
            <a:r>
              <a:rPr lang="zh-CN" altLang="en-US" dirty="0"/>
              <a:t>“中动态”也是很多语言的一种语态。如英语的“</a:t>
            </a:r>
            <a:r>
              <a:rPr lang="en-US" altLang="zh-CN" dirty="0"/>
              <a:t>The book reads easily</a:t>
            </a:r>
            <a:r>
              <a:rPr lang="zh-CN" altLang="en-US" dirty="0"/>
              <a:t>（这本书读起来很容易）”就是一种介于主动和被动之间的结构，特点是受事名词做主语（这一点类似于被动态结构），动词用原型（这一点类似于主动态结构），而且动词的施事成分隐含不说出来。</a:t>
            </a:r>
            <a:endParaRPr lang="en-US" altLang="zh-CN" dirty="0"/>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46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865776-329F-C7B8-0994-03909F9E4943}"/>
              </a:ext>
            </a:extLst>
          </p:cNvPr>
          <p:cNvSpPr>
            <a:spLocks noGrp="1"/>
          </p:cNvSpPr>
          <p:nvPr>
            <p:ph idx="1"/>
          </p:nvPr>
        </p:nvSpPr>
        <p:spPr>
          <a:xfrm>
            <a:off x="282101" y="542722"/>
            <a:ext cx="11468911" cy="568298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）人称（</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人称是通过词形变化等语法形式表示行为动作的</a:t>
            </a:r>
            <a:r>
              <a:rPr lang="zh-CN" altLang="en-US" b="1" dirty="0">
                <a:solidFill>
                  <a:srgbClr val="FF0000"/>
                </a:solidFill>
                <a:latin typeface="宋体" panose="02010600030101010101" pitchFamily="2" charset="-122"/>
                <a:ea typeface="宋体" panose="02010600030101010101" pitchFamily="2" charset="-122"/>
              </a:rPr>
              <a:t>所属</a:t>
            </a:r>
            <a:r>
              <a:rPr lang="zh-CN" altLang="en-US" dirty="0">
                <a:latin typeface="宋体" panose="02010600030101010101" pitchFamily="2" charset="-122"/>
                <a:ea typeface="宋体" panose="02010600030101010101" pitchFamily="2" charset="-122"/>
              </a:rPr>
              <a:t>。人称是表示</a:t>
            </a:r>
            <a:r>
              <a:rPr lang="zh-CN" altLang="en-US" b="1" dirty="0">
                <a:solidFill>
                  <a:srgbClr val="FF0000"/>
                </a:solidFill>
                <a:latin typeface="宋体" panose="02010600030101010101" pitchFamily="2" charset="-122"/>
                <a:ea typeface="宋体" panose="02010600030101010101" pitchFamily="2" charset="-122"/>
              </a:rPr>
              <a:t>动词</a:t>
            </a:r>
            <a:r>
              <a:rPr lang="zh-CN" altLang="en-US" dirty="0">
                <a:latin typeface="宋体" panose="02010600030101010101" pitchFamily="2" charset="-122"/>
                <a:ea typeface="宋体" panose="02010600030101010101" pitchFamily="2" charset="-122"/>
              </a:rPr>
              <a:t>与主语名词在人称上的一致关系的语法范畴，一般通过动词的形态变化来区分第一人称、第二人称和第三人称。</a:t>
            </a:r>
          </a:p>
          <a:p>
            <a:r>
              <a:rPr lang="zh-CN" altLang="en-US" dirty="0">
                <a:latin typeface="宋体" panose="02010600030101010101" pitchFamily="2" charset="-122"/>
                <a:ea typeface="宋体" panose="02010600030101010101" pitchFamily="2" charset="-122"/>
                <a:cs typeface="Times New Roman" panose="02020603050405020304" pitchFamily="18" charset="0"/>
              </a:rPr>
              <a:t>动作行为属于说话者的是第一人称，属于受话者的是第二人称，属说话者和受话者以外的是第三人称。</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现代英语一般动词的现在时单数有第三人称的形式变化（加后缀</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write-write</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kiss-kiss</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es</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    be</a:t>
            </a:r>
            <a:r>
              <a:rPr lang="zh-CN" altLang="en-US" dirty="0">
                <a:latin typeface="宋体" panose="02010600030101010101" pitchFamily="2" charset="-122"/>
                <a:ea typeface="宋体" panose="02010600030101010101" pitchFamily="2" charset="-122"/>
                <a:cs typeface="Times New Roman" panose="02020603050405020304" pitchFamily="18" charset="0"/>
              </a:rPr>
              <a:t>动词在单数还保留着较完整的人称形式：</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am-are-is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was-were-was</a:t>
            </a:r>
          </a:p>
        </p:txBody>
      </p:sp>
    </p:spTree>
    <p:extLst>
      <p:ext uri="{BB962C8B-B14F-4D97-AF65-F5344CB8AC3E}">
        <p14:creationId xmlns:p14="http://schemas.microsoft.com/office/powerpoint/2010/main" val="2045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DDE8D00-FF6D-4E14-6401-C57427B3F1E9}"/>
              </a:ext>
            </a:extLst>
          </p:cNvPr>
          <p:cNvSpPr>
            <a:spLocks noGrp="1"/>
          </p:cNvSpPr>
          <p:nvPr>
            <p:ph idx="1"/>
          </p:nvPr>
        </p:nvSpPr>
        <p:spPr>
          <a:xfrm>
            <a:off x="381000" y="122464"/>
            <a:ext cx="11468100" cy="6621236"/>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俄语、拉丁语、法语等语言的动词都有三种人称形式</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俄语：读                           拉丁语：爱</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法语：看</a:t>
            </a:r>
            <a:endParaRPr lang="en-US" altLang="zh-CN" sz="2400" dirty="0">
              <a:solidFill>
                <a:prstClr val="black"/>
              </a:solidFill>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a:defRPr/>
            </a:pPr>
            <a:endParaRPr lang="en-US" altLang="zh-CN" dirty="0">
              <a:latin typeface="宋体" panose="02010600030101010101" pitchFamily="2" charset="-122"/>
              <a:ea typeface="宋体" panose="02010600030101010101" pitchFamily="2" charset="-122"/>
            </a:endParaRPr>
          </a:p>
          <a:p>
            <a:pPr>
              <a:defRPr/>
            </a:pPr>
            <a:endParaRPr lang="en-US" altLang="zh-CN" dirty="0">
              <a:latin typeface="宋体" panose="02010600030101010101" pitchFamily="2" charset="-122"/>
              <a:ea typeface="宋体" panose="02010600030101010101" pitchFamily="2" charset="-122"/>
            </a:endParaRPr>
          </a:p>
          <a:p>
            <a:pPr>
              <a:defRPr/>
            </a:pPr>
            <a:r>
              <a:rPr lang="zh-CN" altLang="en-US" dirty="0">
                <a:latin typeface="宋体" panose="02010600030101010101" pitchFamily="2" charset="-122"/>
                <a:ea typeface="宋体" panose="02010600030101010101" pitchFamily="2" charset="-122"/>
              </a:rPr>
              <a:t>各语言人称代词都有人称的区别，但代词的人称属于词汇差异，一般不属语法范畴。</a:t>
            </a:r>
            <a:endParaRPr lang="en-US" altLang="zh-CN" dirty="0">
              <a:latin typeface="宋体" panose="02010600030101010101" pitchFamily="2" charset="-122"/>
              <a:ea typeface="宋体" panose="02010600030101010101" pitchFamily="2" charset="-122"/>
            </a:endParaRPr>
          </a:p>
          <a:p>
            <a:pPr>
              <a:defRPr/>
            </a:pPr>
            <a:r>
              <a:rPr lang="zh-CN" altLang="en-US" dirty="0">
                <a:latin typeface="宋体" panose="02010600030101010101" pitchFamily="2" charset="-122"/>
                <a:ea typeface="宋体" panose="02010600030101010101" pitchFamily="2" charset="-122"/>
              </a:rPr>
              <a:t>汉语中没有“人称”这个语法范畴。</a:t>
            </a:r>
            <a:endParaRPr lang="en-US" altLang="zh-CN"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id="{D23D2824-4844-D964-0992-56DD2F292FF1}"/>
              </a:ext>
            </a:extLst>
          </p:cNvPr>
          <p:cNvGraphicFramePr>
            <a:graphicFrameLocks noGrp="1"/>
          </p:cNvGraphicFramePr>
          <p:nvPr>
            <p:extLst>
              <p:ext uri="{D42A27DB-BD31-4B8C-83A1-F6EECF244321}">
                <p14:modId xmlns:p14="http://schemas.microsoft.com/office/powerpoint/2010/main" val="1405156804"/>
              </p:ext>
            </p:extLst>
          </p:nvPr>
        </p:nvGraphicFramePr>
        <p:xfrm>
          <a:off x="1047953" y="956013"/>
          <a:ext cx="5219700" cy="1828800"/>
        </p:xfrm>
        <a:graphic>
          <a:graphicData uri="http://schemas.openxmlformats.org/drawingml/2006/table">
            <a:tbl>
              <a:tblPr firstRow="1" bandRow="1">
                <a:tableStyleId>{5940675A-B579-460E-94D1-54222C63F5DA}</a:tableStyleId>
              </a:tblPr>
              <a:tblGrid>
                <a:gridCol w="1534631">
                  <a:extLst>
                    <a:ext uri="{9D8B030D-6E8A-4147-A177-3AD203B41FA5}">
                      <a16:colId xmlns:a16="http://schemas.microsoft.com/office/drawing/2014/main" val="180557392"/>
                    </a:ext>
                  </a:extLst>
                </a:gridCol>
                <a:gridCol w="1906070">
                  <a:extLst>
                    <a:ext uri="{9D8B030D-6E8A-4147-A177-3AD203B41FA5}">
                      <a16:colId xmlns:a16="http://schemas.microsoft.com/office/drawing/2014/main" val="1338666116"/>
                    </a:ext>
                  </a:extLst>
                </a:gridCol>
                <a:gridCol w="1778999">
                  <a:extLst>
                    <a:ext uri="{9D8B030D-6E8A-4147-A177-3AD203B41FA5}">
                      <a16:colId xmlns:a16="http://schemas.microsoft.com/office/drawing/2014/main" val="1964967221"/>
                    </a:ext>
                  </a:extLst>
                </a:gridCol>
              </a:tblGrid>
              <a:tr h="0">
                <a:tc>
                  <a:txBody>
                    <a:bodyPr/>
                    <a:lstStyle/>
                    <a:p>
                      <a:pPr algn="ctr"/>
                      <a:endPar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单数</a:t>
                      </a:r>
                    </a:p>
                  </a:txBody>
                  <a:tcPr/>
                </a:tc>
                <a:tc>
                  <a:txBody>
                    <a:bodyPr/>
                    <a:lstStyle/>
                    <a:p>
                      <a:pPr algn="ct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复数</a:t>
                      </a:r>
                    </a:p>
                  </a:txBody>
                  <a:tcPr/>
                </a:tc>
                <a:extLst>
                  <a:ext uri="{0D108BD9-81ED-4DB2-BD59-A6C34878D82A}">
                    <a16:rowId xmlns:a16="http://schemas.microsoft.com/office/drawing/2014/main" val="166535004"/>
                  </a:ext>
                </a:extLst>
              </a:tr>
              <a:tr h="370840">
                <a:tc>
                  <a:txBody>
                    <a:bodyPr/>
                    <a:lstStyle/>
                    <a:p>
                      <a:pPr algn="ct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第一人称</a:t>
                      </a: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я чит</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а</a:t>
                      </a:r>
                      <a:r>
                        <a:rPr lang="ru-RU"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ю</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мы </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чита</a:t>
                      </a:r>
                      <a:r>
                        <a:rPr lang="ru-RU"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ем</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67582086"/>
                  </a:ext>
                </a:extLst>
              </a:tr>
              <a:tr h="370840">
                <a:tc>
                  <a:txBody>
                    <a:bodyPr/>
                    <a:lstStyle/>
                    <a:p>
                      <a:pPr algn="ct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第二人称</a:t>
                      </a: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ты </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чита</a:t>
                      </a:r>
                      <a:r>
                        <a:rPr lang="ru-RU"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ешь</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вы </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чита</a:t>
                      </a:r>
                      <a:r>
                        <a:rPr lang="ru-RU"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ете</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111133022"/>
                  </a:ext>
                </a:extLst>
              </a:tr>
              <a:tr h="370840">
                <a:tc>
                  <a:txBody>
                    <a:bodyPr/>
                    <a:lstStyle/>
                    <a:p>
                      <a:pPr algn="ctr"/>
                      <a:r>
                        <a:rPr lang="zh-CN" altLang="en-US"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第三人称</a:t>
                      </a: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он </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чита</a:t>
                      </a:r>
                      <a:r>
                        <a:rPr lang="ru-RU"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ет</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ru-RU" altLang="zh-CN" sz="2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они </a:t>
                      </a:r>
                      <a:r>
                        <a:rPr lang="ru-RU"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чита</a:t>
                      </a:r>
                      <a:r>
                        <a:rPr lang="ru-RU"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ют</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430185927"/>
                  </a:ext>
                </a:extLst>
              </a:tr>
            </a:tbl>
          </a:graphicData>
        </a:graphic>
      </p:graphicFrame>
      <p:graphicFrame>
        <p:nvGraphicFramePr>
          <p:cNvPr id="5" name="表格 5">
            <a:extLst>
              <a:ext uri="{FF2B5EF4-FFF2-40B4-BE49-F238E27FC236}">
                <a16:creationId xmlns:a16="http://schemas.microsoft.com/office/drawing/2014/main" id="{6E1F886F-5AD4-46D4-07C1-1A064265665A}"/>
              </a:ext>
            </a:extLst>
          </p:cNvPr>
          <p:cNvGraphicFramePr>
            <a:graphicFrameLocks noGrp="1"/>
          </p:cNvGraphicFramePr>
          <p:nvPr>
            <p:extLst>
              <p:ext uri="{D42A27DB-BD31-4B8C-83A1-F6EECF244321}">
                <p14:modId xmlns:p14="http://schemas.microsoft.com/office/powerpoint/2010/main" val="3565868095"/>
              </p:ext>
            </p:extLst>
          </p:nvPr>
        </p:nvGraphicFramePr>
        <p:xfrm>
          <a:off x="6646655" y="956013"/>
          <a:ext cx="3694548" cy="1828800"/>
        </p:xfrm>
        <a:graphic>
          <a:graphicData uri="http://schemas.openxmlformats.org/drawingml/2006/table">
            <a:tbl>
              <a:tblPr firstRow="1" bandRow="1">
                <a:tableStyleId>{5940675A-B579-460E-94D1-54222C63F5DA}</a:tableStyleId>
              </a:tblPr>
              <a:tblGrid>
                <a:gridCol w="1515712">
                  <a:extLst>
                    <a:ext uri="{9D8B030D-6E8A-4147-A177-3AD203B41FA5}">
                      <a16:colId xmlns:a16="http://schemas.microsoft.com/office/drawing/2014/main" val="2851351673"/>
                    </a:ext>
                  </a:extLst>
                </a:gridCol>
                <a:gridCol w="921187">
                  <a:extLst>
                    <a:ext uri="{9D8B030D-6E8A-4147-A177-3AD203B41FA5}">
                      <a16:colId xmlns:a16="http://schemas.microsoft.com/office/drawing/2014/main" val="1243077620"/>
                    </a:ext>
                  </a:extLst>
                </a:gridCol>
                <a:gridCol w="1257649">
                  <a:extLst>
                    <a:ext uri="{9D8B030D-6E8A-4147-A177-3AD203B41FA5}">
                      <a16:colId xmlns:a16="http://schemas.microsoft.com/office/drawing/2014/main" val="47296076"/>
                    </a:ext>
                  </a:extLst>
                </a:gridCol>
              </a:tblGrid>
              <a:tr h="370840">
                <a:tc>
                  <a:txBody>
                    <a:bodyPr/>
                    <a:lstStyle/>
                    <a:p>
                      <a:pPr marL="0" algn="ctr" defTabSz="914400" rtl="0" eaLnBrk="1" latinLnBrk="0" hangingPunct="1"/>
                      <a:endPar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单数</a:t>
                      </a:r>
                    </a:p>
                  </a:txBody>
                  <a:tcPr/>
                </a:tc>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复数</a:t>
                      </a:r>
                    </a:p>
                  </a:txBody>
                  <a:tcPr/>
                </a:tc>
                <a:extLst>
                  <a:ext uri="{0D108BD9-81ED-4DB2-BD59-A6C34878D82A}">
                    <a16:rowId xmlns:a16="http://schemas.microsoft.com/office/drawing/2014/main" val="2063404471"/>
                  </a:ext>
                </a:extLst>
              </a:tr>
              <a:tr h="37084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第一人称</a:t>
                      </a:r>
                    </a:p>
                  </a:txBody>
                  <a:tcPr/>
                </a:tc>
                <a:tc>
                  <a:txBody>
                    <a:bodyPr/>
                    <a:lstStyle/>
                    <a:p>
                      <a:pPr marL="0" algn="ctr" defTabSz="914400" rtl="0" eaLnBrk="1" latinLnBrk="0" hangingPunct="1"/>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ama</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mus</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511025439"/>
                  </a:ext>
                </a:extLst>
              </a:tr>
              <a:tr h="37084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第二人称</a:t>
                      </a:r>
                    </a:p>
                  </a:txBody>
                  <a:tcPr/>
                </a:tc>
                <a:tc>
                  <a:txBody>
                    <a:bodyPr/>
                    <a:lstStyle/>
                    <a:p>
                      <a:pPr marL="0" algn="ctr" defTabSz="914400" rtl="0" eaLnBrk="1" latinLnBrk="0" hangingPunct="1"/>
                      <a:r>
                        <a:rPr lang="en-US"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a:t>
                      </a:r>
                      <a:r>
                        <a:rPr lang="en-US"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as</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amā</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tis</a:t>
                      </a:r>
                      <a:r>
                        <a:rPr lang="en-US"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46348245"/>
                  </a:ext>
                </a:extLst>
              </a:tr>
              <a:tr h="37084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第三人称</a:t>
                      </a:r>
                    </a:p>
                  </a:txBody>
                  <a:tcPr/>
                </a:tc>
                <a:tc>
                  <a:txBody>
                    <a:bodyPr/>
                    <a:lstStyle/>
                    <a:p>
                      <a:pPr marL="0" algn="ctr" defTabSz="914400" rtl="0" eaLnBrk="1" latinLnBrk="0" hangingPunct="1"/>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ama</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nt</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344388057"/>
                  </a:ext>
                </a:extLst>
              </a:tr>
            </a:tbl>
          </a:graphicData>
        </a:graphic>
      </p:graphicFrame>
      <p:graphicFrame>
        <p:nvGraphicFramePr>
          <p:cNvPr id="6" name="表格 6">
            <a:extLst>
              <a:ext uri="{FF2B5EF4-FFF2-40B4-BE49-F238E27FC236}">
                <a16:creationId xmlns:a16="http://schemas.microsoft.com/office/drawing/2014/main" id="{F26A668D-35E1-DC0B-0381-BEADD73002FB}"/>
              </a:ext>
            </a:extLst>
          </p:cNvPr>
          <p:cNvGraphicFramePr>
            <a:graphicFrameLocks noGrp="1"/>
          </p:cNvGraphicFramePr>
          <p:nvPr>
            <p:extLst>
              <p:ext uri="{D42A27DB-BD31-4B8C-83A1-F6EECF244321}">
                <p14:modId xmlns:p14="http://schemas.microsoft.com/office/powerpoint/2010/main" val="1514139610"/>
              </p:ext>
            </p:extLst>
          </p:nvPr>
        </p:nvGraphicFramePr>
        <p:xfrm>
          <a:off x="1047953" y="3302675"/>
          <a:ext cx="5843041" cy="1828800"/>
        </p:xfrm>
        <a:graphic>
          <a:graphicData uri="http://schemas.openxmlformats.org/drawingml/2006/table">
            <a:tbl>
              <a:tblPr firstRow="1" bandRow="1">
                <a:tableStyleId>{5940675A-B579-460E-94D1-54222C63F5DA}</a:tableStyleId>
              </a:tblPr>
              <a:tblGrid>
                <a:gridCol w="1485900">
                  <a:extLst>
                    <a:ext uri="{9D8B030D-6E8A-4147-A177-3AD203B41FA5}">
                      <a16:colId xmlns:a16="http://schemas.microsoft.com/office/drawing/2014/main" val="2782701889"/>
                    </a:ext>
                  </a:extLst>
                </a:gridCol>
                <a:gridCol w="1943879">
                  <a:extLst>
                    <a:ext uri="{9D8B030D-6E8A-4147-A177-3AD203B41FA5}">
                      <a16:colId xmlns:a16="http://schemas.microsoft.com/office/drawing/2014/main" val="2199754734"/>
                    </a:ext>
                  </a:extLst>
                </a:gridCol>
                <a:gridCol w="2413262">
                  <a:extLst>
                    <a:ext uri="{9D8B030D-6E8A-4147-A177-3AD203B41FA5}">
                      <a16:colId xmlns:a16="http://schemas.microsoft.com/office/drawing/2014/main" val="2430523532"/>
                    </a:ext>
                  </a:extLst>
                </a:gridCol>
              </a:tblGrid>
              <a:tr h="370840">
                <a:tc>
                  <a:txBody>
                    <a:bodyPr/>
                    <a:lstStyle/>
                    <a:p>
                      <a:pPr marL="0" algn="ctr" defTabSz="914400" rtl="0" eaLnBrk="1" latinLnBrk="0" hangingPunct="1"/>
                      <a:endPar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单数</a:t>
                      </a:r>
                    </a:p>
                  </a:txBody>
                  <a:tcPr/>
                </a:tc>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复数</a:t>
                      </a:r>
                    </a:p>
                  </a:txBody>
                  <a:tcPr/>
                </a:tc>
                <a:extLst>
                  <a:ext uri="{0D108BD9-81ED-4DB2-BD59-A6C34878D82A}">
                    <a16:rowId xmlns:a16="http://schemas.microsoft.com/office/drawing/2014/main" val="1359970582"/>
                  </a:ext>
                </a:extLst>
              </a:tr>
              <a:tr h="37084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第一人称</a:t>
                      </a:r>
                    </a:p>
                  </a:txBody>
                  <a:tcPr/>
                </a:tc>
                <a:tc>
                  <a:txBody>
                    <a:bodyPr/>
                    <a:lstStyle/>
                    <a:p>
                      <a:pPr marL="0" algn="ctr" defTabSz="914400" rtl="0" eaLnBrk="1" latinLnBrk="0" hangingPunct="1"/>
                      <a:r>
                        <a:rPr lang="fr-FR"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Je regard</a:t>
                      </a:r>
                      <a:r>
                        <a:rPr lang="fr-FR"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a:t>
                      </a:r>
                    </a:p>
                  </a:txBody>
                  <a:tcPr/>
                </a:tc>
                <a:tc>
                  <a:txBody>
                    <a:bodyPr/>
                    <a:lstStyle/>
                    <a:p>
                      <a:pPr marL="0" algn="ctr" defTabSz="914400" rtl="0" eaLnBrk="1" latinLnBrk="0" hangingPunct="1"/>
                      <a:r>
                        <a:rPr lang="en-US"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Nous </a:t>
                      </a:r>
                      <a:r>
                        <a:rPr lang="en-US" altLang="zh-CN" sz="2400" b="0" kern="12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regard</a:t>
                      </a:r>
                      <a:r>
                        <a:rPr lang="en-US" altLang="zh-CN" sz="2400" b="1" kern="12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ons</a:t>
                      </a:r>
                      <a:endParaRPr lang="en-US"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43019716"/>
                  </a:ext>
                </a:extLst>
              </a:tr>
              <a:tr h="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第二人称</a:t>
                      </a:r>
                    </a:p>
                  </a:txBody>
                  <a:tcPr/>
                </a:tc>
                <a:tc>
                  <a:txBody>
                    <a:bodyPr/>
                    <a:lstStyle/>
                    <a:p>
                      <a:pPr marL="0" algn="ctr" defTabSz="914400" rtl="0" eaLnBrk="1" latinLnBrk="0" hangingPunct="1"/>
                      <a:r>
                        <a:rPr lang="fr-FR"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Tu regard</a:t>
                      </a:r>
                      <a:r>
                        <a:rPr lang="fr-FR"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es</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Vous regard</a:t>
                      </a:r>
                      <a:r>
                        <a:rPr lang="fr-FR"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ez</a:t>
                      </a:r>
                    </a:p>
                  </a:txBody>
                  <a:tcPr/>
                </a:tc>
                <a:extLst>
                  <a:ext uri="{0D108BD9-81ED-4DB2-BD59-A6C34878D82A}">
                    <a16:rowId xmlns:a16="http://schemas.microsoft.com/office/drawing/2014/main" val="1690247803"/>
                  </a:ext>
                </a:extLst>
              </a:tr>
              <a:tr h="370840">
                <a:tc>
                  <a:txBody>
                    <a:bodyPr/>
                    <a:lstStyle/>
                    <a:p>
                      <a:pPr marL="0" algn="ctr" defTabSz="914400" rtl="0" eaLnBrk="1" latinLnBrk="0" hangingPunct="1"/>
                      <a:r>
                        <a:rPr lang="zh-CN" altLang="en-US"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第三人称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Il/Elle regard</a:t>
                      </a:r>
                      <a:r>
                        <a:rPr lang="fr-FR"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ltLang="zh-CN" sz="2400" b="0"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Ils/Ells regard</a:t>
                      </a:r>
                      <a:r>
                        <a:rPr lang="fr-FR" altLang="zh-CN"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ent</a:t>
                      </a:r>
                      <a:endParaRPr lang="zh-CN" altLang="en-US" sz="2400" b="1" kern="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958119186"/>
                  </a:ext>
                </a:extLst>
              </a:tr>
            </a:tbl>
          </a:graphicData>
        </a:graphic>
      </p:graphicFrame>
    </p:spTree>
    <p:extLst>
      <p:ext uri="{BB962C8B-B14F-4D97-AF65-F5344CB8AC3E}">
        <p14:creationId xmlns:p14="http://schemas.microsoft.com/office/powerpoint/2010/main" val="41016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E7493-7892-C716-A9BB-22E025CBDFE3}"/>
              </a:ext>
            </a:extLst>
          </p:cNvPr>
          <p:cNvSpPr>
            <a:spLocks noGrp="1"/>
          </p:cNvSpPr>
          <p:nvPr>
            <p:ph idx="1"/>
          </p:nvPr>
        </p:nvSpPr>
        <p:spPr>
          <a:xfrm>
            <a:off x="509047" y="367644"/>
            <a:ext cx="11274458" cy="6146277"/>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类语法范畴对比</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id="{91054C14-BE5C-6DA9-8345-AB72F9C357D2}"/>
              </a:ext>
            </a:extLst>
          </p:cNvPr>
          <p:cNvGraphicFramePr>
            <a:graphicFrameLocks noGrp="1"/>
          </p:cNvGraphicFramePr>
          <p:nvPr>
            <p:extLst>
              <p:ext uri="{D42A27DB-BD31-4B8C-83A1-F6EECF244321}">
                <p14:modId xmlns:p14="http://schemas.microsoft.com/office/powerpoint/2010/main" val="3418230420"/>
              </p:ext>
            </p:extLst>
          </p:nvPr>
        </p:nvGraphicFramePr>
        <p:xfrm>
          <a:off x="385846" y="1734852"/>
          <a:ext cx="11420307" cy="2560320"/>
        </p:xfrm>
        <a:graphic>
          <a:graphicData uri="http://schemas.openxmlformats.org/drawingml/2006/table">
            <a:tbl>
              <a:tblPr firstRow="1" bandRow="1">
                <a:tableStyleId>{5C22544A-7EE6-4342-B048-85BDC9FD1C3A}</a:tableStyleId>
              </a:tblPr>
              <a:tblGrid>
                <a:gridCol w="826852">
                  <a:extLst>
                    <a:ext uri="{9D8B030D-6E8A-4147-A177-3AD203B41FA5}">
                      <a16:colId xmlns:a16="http://schemas.microsoft.com/office/drawing/2014/main" val="2994205087"/>
                    </a:ext>
                  </a:extLst>
                </a:gridCol>
                <a:gridCol w="1186774">
                  <a:extLst>
                    <a:ext uri="{9D8B030D-6E8A-4147-A177-3AD203B41FA5}">
                      <a16:colId xmlns:a16="http://schemas.microsoft.com/office/drawing/2014/main" val="2022097664"/>
                    </a:ext>
                  </a:extLst>
                </a:gridCol>
                <a:gridCol w="1108954">
                  <a:extLst>
                    <a:ext uri="{9D8B030D-6E8A-4147-A177-3AD203B41FA5}">
                      <a16:colId xmlns:a16="http://schemas.microsoft.com/office/drawing/2014/main" val="2838708132"/>
                    </a:ext>
                  </a:extLst>
                </a:gridCol>
                <a:gridCol w="1789889">
                  <a:extLst>
                    <a:ext uri="{9D8B030D-6E8A-4147-A177-3AD203B41FA5}">
                      <a16:colId xmlns:a16="http://schemas.microsoft.com/office/drawing/2014/main" val="3610484105"/>
                    </a:ext>
                  </a:extLst>
                </a:gridCol>
                <a:gridCol w="2003898">
                  <a:extLst>
                    <a:ext uri="{9D8B030D-6E8A-4147-A177-3AD203B41FA5}">
                      <a16:colId xmlns:a16="http://schemas.microsoft.com/office/drawing/2014/main" val="1168819916"/>
                    </a:ext>
                  </a:extLst>
                </a:gridCol>
                <a:gridCol w="1206230">
                  <a:extLst>
                    <a:ext uri="{9D8B030D-6E8A-4147-A177-3AD203B41FA5}">
                      <a16:colId xmlns:a16="http://schemas.microsoft.com/office/drawing/2014/main" val="2286673012"/>
                    </a:ext>
                  </a:extLst>
                </a:gridCol>
                <a:gridCol w="953310">
                  <a:extLst>
                    <a:ext uri="{9D8B030D-6E8A-4147-A177-3AD203B41FA5}">
                      <a16:colId xmlns:a16="http://schemas.microsoft.com/office/drawing/2014/main" val="1395828069"/>
                    </a:ext>
                  </a:extLst>
                </a:gridCol>
                <a:gridCol w="1245141">
                  <a:extLst>
                    <a:ext uri="{9D8B030D-6E8A-4147-A177-3AD203B41FA5}">
                      <a16:colId xmlns:a16="http://schemas.microsoft.com/office/drawing/2014/main" val="1039827059"/>
                    </a:ext>
                  </a:extLst>
                </a:gridCol>
                <a:gridCol w="1099259">
                  <a:extLst>
                    <a:ext uri="{9D8B030D-6E8A-4147-A177-3AD203B41FA5}">
                      <a16:colId xmlns:a16="http://schemas.microsoft.com/office/drawing/2014/main" val="345976660"/>
                    </a:ext>
                  </a:extLst>
                </a:gridCol>
              </a:tblGrid>
              <a:tr h="0">
                <a:tc>
                  <a:txBody>
                    <a:bodyPr/>
                    <a:lstStyle/>
                    <a:p>
                      <a:pPr algn="ctr"/>
                      <a:endParaRPr lang="zh-CN" altLang="en-US" sz="2400" b="0"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有定无定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宋体" panose="02010600030101010101" pitchFamily="2" charset="-122"/>
                          <a:ea typeface="宋体" panose="02010600030101010101" pitchFamily="2" charset="-122"/>
                        </a:rPr>
                        <a:t>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宋体" panose="02010600030101010101" pitchFamily="2" charset="-122"/>
                          <a:ea typeface="宋体" panose="02010600030101010101" pitchFamily="2" charset="-122"/>
                        </a:rPr>
                        <a:t>人称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5839107"/>
                  </a:ext>
                </a:extLst>
              </a:tr>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词类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名、代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名、代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名、代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6733922"/>
                  </a:ext>
                </a:extLst>
              </a:tr>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作用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语法上的性别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宋体" panose="02010600030101010101" pitchFamily="2" charset="-122"/>
                          <a:ea typeface="宋体" panose="02010600030101010101" pitchFamily="2" charset="-122"/>
                        </a:rPr>
                        <a:t>数量</a:t>
                      </a:r>
                    </a:p>
                    <a:p>
                      <a:pPr algn="ctr"/>
                      <a:endParaRPr lang="zh-CN" altLang="en-US" sz="2400" b="0"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结构关系和语义关系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确定</a:t>
                      </a:r>
                      <a:r>
                        <a:rPr lang="en-US" altLang="zh-CN" sz="2400" b="0" dirty="0">
                          <a:solidFill>
                            <a:schemeClr val="tx1"/>
                          </a:solidFill>
                          <a:latin typeface="宋体" panose="02010600030101010101" pitchFamily="2" charset="-122"/>
                          <a:ea typeface="宋体" panose="02010600030101010101" pitchFamily="2" charset="-122"/>
                        </a:rPr>
                        <a:t>/</a:t>
                      </a:r>
                      <a:r>
                        <a:rPr lang="zh-CN" altLang="en-US" sz="2400" b="0" dirty="0">
                          <a:solidFill>
                            <a:schemeClr val="tx1"/>
                          </a:solidFill>
                          <a:latin typeface="宋体" panose="02010600030101010101" pitchFamily="2" charset="-122"/>
                          <a:ea typeface="宋体" panose="02010600030101010101" pitchFamily="2" charset="-122"/>
                        </a:rPr>
                        <a:t>不确定；特指</a:t>
                      </a:r>
                      <a:r>
                        <a:rPr lang="en-US" altLang="zh-CN" sz="2400" b="0" dirty="0">
                          <a:solidFill>
                            <a:schemeClr val="tx1"/>
                          </a:solidFill>
                          <a:latin typeface="宋体" panose="02010600030101010101" pitchFamily="2" charset="-122"/>
                          <a:ea typeface="宋体" panose="02010600030101010101" pitchFamily="2" charset="-122"/>
                        </a:rPr>
                        <a:t>/</a:t>
                      </a:r>
                      <a:r>
                        <a:rPr lang="zh-CN" altLang="en-US" sz="2400" b="0" dirty="0">
                          <a:solidFill>
                            <a:schemeClr val="tx1"/>
                          </a:solidFill>
                          <a:latin typeface="宋体" panose="02010600030101010101" pitchFamily="2" charset="-122"/>
                          <a:ea typeface="宋体" panose="02010600030101010101" pitchFamily="2" charset="-122"/>
                        </a:rPr>
                        <a:t>泛指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阶段和状态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主客体关系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所属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4027899"/>
                  </a:ext>
                </a:extLst>
              </a:tr>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汉语有无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很少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87063"/>
                  </a:ext>
                </a:extLst>
              </a:tr>
            </a:tbl>
          </a:graphicData>
        </a:graphic>
      </p:graphicFrame>
    </p:spTree>
    <p:extLst>
      <p:ext uri="{BB962C8B-B14F-4D97-AF65-F5344CB8AC3E}">
        <p14:creationId xmlns:p14="http://schemas.microsoft.com/office/powerpoint/2010/main" val="29462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6"/>
            <a:ext cx="7776000" cy="1143000"/>
          </a:xfrm>
        </p:spPr>
        <p:txBody>
          <a:bodyPr/>
          <a:lstStyle/>
          <a:p>
            <a:pPr>
              <a:spcBef>
                <a:spcPct val="20000"/>
              </a:spcBef>
              <a:defRPr/>
            </a:pPr>
            <a:r>
              <a:rPr lang="en-US" altLang="zh-CN" sz="2800" b="1" dirty="0">
                <a:solidFill>
                  <a:prstClr val="white"/>
                </a:solidFill>
                <a:latin typeface="Goudy Old Style"/>
                <a:ea typeface="宋体" panose="02010600030101010101" pitchFamily="2" charset="-122"/>
              </a:rPr>
              <a:t>2. </a:t>
            </a:r>
            <a:r>
              <a:rPr sz="2800" b="1" dirty="0">
                <a:solidFill>
                  <a:prstClr val="white"/>
                </a:solidFill>
                <a:latin typeface="Goudy Old Style"/>
                <a:ea typeface="宋体" panose="02010600030101010101" pitchFamily="2" charset="-122"/>
              </a:rPr>
              <a:t>句法范畴可分为类别范畴和关系范畴两类。</a:t>
            </a:r>
            <a:endParaRPr sz="2800" dirty="0">
              <a:solidFill>
                <a:schemeClr val="accent4"/>
              </a:solidFill>
            </a:endParaRPr>
          </a:p>
        </p:txBody>
      </p:sp>
      <p:sp>
        <p:nvSpPr>
          <p:cNvPr id="159746" name="内容占位符 2"/>
          <p:cNvSpPr>
            <a:spLocks noGrp="1" noChangeArrowheads="1"/>
          </p:cNvSpPr>
          <p:nvPr>
            <p:ph idx="1"/>
          </p:nvPr>
        </p:nvSpPr>
        <p:spPr/>
        <p:txBody>
          <a:bodyPr/>
          <a:lstStyle/>
          <a:p>
            <a:pPr eaLnBrk="1" hangingPunct="1"/>
            <a:r>
              <a:rPr lang="zh-CN" altLang="en-US"/>
              <a:t>句法范畴可以分成“类别范畴”和“关系范畴”两类。但因为过去一般都只把词形变化形式表示的意义类型称作语法范畴，而非形态形式表示的语法意义就不算了，因此句法范畴的研究目前还不够系统，这只是一个大致与前述部分句法手段（即语类选择、虚词、语序）相对应的语法意义分类。</a:t>
            </a:r>
            <a:endParaRPr lang="en-US" altLang="zh-CN"/>
          </a:p>
          <a:p>
            <a:pPr eaLnBrk="1" hangingPunct="1"/>
            <a:endParaRPr lang="en-US" altLang="zh-CN"/>
          </a:p>
          <a:p>
            <a:pPr eaLnBrk="1" hangingPunct="1"/>
            <a:endParaRPr lang="zh-CN" altLang="en-US"/>
          </a:p>
          <a:p>
            <a:pPr eaLnBrk="1" hangingPunct="1"/>
            <a:endParaRPr lang="zh-CN" altLang="en-US"/>
          </a:p>
        </p:txBody>
      </p:sp>
    </p:spTree>
    <p:extLst>
      <p:ext uri="{BB962C8B-B14F-4D97-AF65-F5344CB8AC3E}">
        <p14:creationId xmlns:p14="http://schemas.microsoft.com/office/powerpoint/2010/main" val="2038207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277675-F50C-7AA6-66A6-7B3BFA297C2F}"/>
              </a:ext>
            </a:extLst>
          </p:cNvPr>
          <p:cNvSpPr>
            <a:spLocks noGrp="1"/>
          </p:cNvSpPr>
          <p:nvPr>
            <p:ph idx="1"/>
          </p:nvPr>
        </p:nvSpPr>
        <p:spPr>
          <a:xfrm>
            <a:off x="348793" y="200025"/>
            <a:ext cx="11566982" cy="6219629"/>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语法范畴的特点</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）有共同的意义领域。</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）同一语法范畴中的各个变化形式是互相对立的、排斥的。有的选择决定于意义，有的决定于结构内部的相互制约。</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选择单数必然排斥复数；选择“助动词＋过去分词”表示的完成体就排斥“助动词＋现在分词”表示的进行体；主动态与被动态对立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同一语法范畴中各个项所表示的意义不仅取决于它本身，而且也取决于它和其他项之间的相互制约的关系。某个项的意义发生了变化，其他项的意义也会随之发生相应的改变。项的增加和减少也会引起其他项的意义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古俄语有单数、双数和复数的区别，其出现的环境是互补的，现代俄语中，双数和复数合并，与单数构成对立；</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古英语有性的变化，现代英语中已经基本消失了。</a:t>
            </a:r>
          </a:p>
        </p:txBody>
      </p:sp>
    </p:spTree>
    <p:extLst>
      <p:ext uri="{BB962C8B-B14F-4D97-AF65-F5344CB8AC3E}">
        <p14:creationId xmlns:p14="http://schemas.microsoft.com/office/powerpoint/2010/main" val="34722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F4BC939-9EE3-AE92-28C3-7A53AE4A334F}"/>
              </a:ext>
            </a:extLst>
          </p:cNvPr>
          <p:cNvSpPr>
            <a:spLocks noGrp="1"/>
          </p:cNvSpPr>
          <p:nvPr>
            <p:ph idx="1"/>
          </p:nvPr>
        </p:nvSpPr>
        <p:spPr>
          <a:xfrm>
            <a:off x="485775" y="428625"/>
            <a:ext cx="11296650" cy="6019800"/>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）语法范畴必须有词形变化的形式体现。用词汇词或用短语组合表达的类似意义严格来说不属于语法意义。</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汉语基本没有形态，严格地说也就没有如上语法范畴。</a:t>
            </a:r>
            <a:endParaRPr lang="en-US" altLang="zh-CN" sz="2400" dirty="0">
              <a:latin typeface="楷体" panose="02010609060101010101" pitchFamily="49" charset="-122"/>
              <a:ea typeface="楷体" panose="02010609060101010101" pitchFamily="49"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）语法范畴的语言个性很强，不能用一种语言的语法范畴去硬套另一种语言。</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早年间学术界曾用西方语言的语法范畴强行套汉语语法的现象。</a:t>
            </a:r>
            <a:endParaRPr lang="en-US" altLang="zh-CN" sz="2400" dirty="0">
              <a:latin typeface="楷体" panose="02010609060101010101" pitchFamily="49" charset="-122"/>
              <a:ea typeface="楷体" panose="02010609060101010101" pitchFamily="49"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）同一语言中</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语法范畴也不是固定不变的。在历时发展过程中，旧的语法范畴可能消失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新的语法范畴也可能出现。</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古英语     现代英语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主格</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宾格         通格</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与格</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属格         属格</a:t>
            </a:r>
          </a:p>
        </p:txBody>
      </p:sp>
      <p:cxnSp>
        <p:nvCxnSpPr>
          <p:cNvPr id="5" name="直接连接符 4">
            <a:extLst>
              <a:ext uri="{FF2B5EF4-FFF2-40B4-BE49-F238E27FC236}">
                <a16:creationId xmlns:a16="http://schemas.microsoft.com/office/drawing/2014/main" id="{C418E01C-1BB2-104F-9246-FAE812005AB1}"/>
              </a:ext>
            </a:extLst>
          </p:cNvPr>
          <p:cNvCxnSpPr/>
          <p:nvPr/>
        </p:nvCxnSpPr>
        <p:spPr>
          <a:xfrm>
            <a:off x="1543050" y="5153025"/>
            <a:ext cx="12573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877C40C-CCEC-8CB7-74C1-57A5FDD8012F}"/>
              </a:ext>
            </a:extLst>
          </p:cNvPr>
          <p:cNvCxnSpPr/>
          <p:nvPr/>
        </p:nvCxnSpPr>
        <p:spPr>
          <a:xfrm>
            <a:off x="1543050" y="6048375"/>
            <a:ext cx="1257300"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5AB3679B-997E-0A66-6A4D-D89F0A9D51AD}"/>
              </a:ext>
            </a:extLst>
          </p:cNvPr>
          <p:cNvCxnSpPr>
            <a:cxnSpLocks/>
          </p:cNvCxnSpPr>
          <p:nvPr/>
        </p:nvCxnSpPr>
        <p:spPr>
          <a:xfrm>
            <a:off x="1543050" y="4676775"/>
            <a:ext cx="1257300" cy="409575"/>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1C41568-69CA-107C-9BBF-C0CAD615FE9E}"/>
              </a:ext>
            </a:extLst>
          </p:cNvPr>
          <p:cNvCxnSpPr/>
          <p:nvPr/>
        </p:nvCxnSpPr>
        <p:spPr>
          <a:xfrm flipV="1">
            <a:off x="1543050" y="5238750"/>
            <a:ext cx="1257300" cy="40957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502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D1C350-E731-5EAB-FE17-23C5E336742B}"/>
              </a:ext>
            </a:extLst>
          </p:cNvPr>
          <p:cNvSpPr>
            <a:spLocks noGrp="1"/>
          </p:cNvSpPr>
          <p:nvPr>
            <p:ph idx="1"/>
          </p:nvPr>
        </p:nvSpPr>
        <p:spPr>
          <a:xfrm>
            <a:off x="339365" y="320510"/>
            <a:ext cx="11510128" cy="6297106"/>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）相对稳定性</a:t>
            </a:r>
          </a:p>
          <a:p>
            <a:r>
              <a:rPr lang="zh-CN" altLang="en-US" dirty="0">
                <a:latin typeface="宋体" panose="02010600030101010101" pitchFamily="2" charset="-122"/>
                <a:ea typeface="宋体" panose="02010600030101010101" pitchFamily="2" charset="-122"/>
              </a:rPr>
              <a:t>稳定，指的是语法的变化发展比较缓慢。相对于语音、语汇等语言要素而言，语法的发展变化尤为缓慢，体现出相对稳定性的特点。许多语法规则经历几千年依然保持不变，一些语法格式的出现或演变，都要经历漫长的岁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正是由于每一种语言都有着自己基本稳定的语法格式，语言学家才能根据语言的语法形态把语言分成不同的类型。</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汉语三千多年前甲骨卜辞里“癸卯卜，今日雨。其自西来雨？”这样的句式同现代汉语“癸卯日占卜，今天白天下雨。是从西方下过来的雨？”的句式没有太大的区别。三千年前的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诗经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及稍后的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论语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中的一些句子今天理解起来也不太费力。</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一些语法现象的出现或演变，都要经历漫长的岁月，如“他”先秦无定代词演变为唐初第三人称代词经历了约一千年，英语中格标记的逐渐消失也同样经历了一个从古英语、中古英语到现代英语的漫长的时期。</a:t>
            </a:r>
          </a:p>
        </p:txBody>
      </p:sp>
    </p:spTree>
    <p:extLst>
      <p:ext uri="{BB962C8B-B14F-4D97-AF65-F5344CB8AC3E}">
        <p14:creationId xmlns:p14="http://schemas.microsoft.com/office/powerpoint/2010/main" val="423145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42372B-9C9F-CC72-FAF7-771C197067B8}"/>
              </a:ext>
            </a:extLst>
          </p:cNvPr>
          <p:cNvSpPr>
            <a:spLocks noGrp="1"/>
          </p:cNvSpPr>
          <p:nvPr>
            <p:ph idx="1"/>
          </p:nvPr>
        </p:nvSpPr>
        <p:spPr>
          <a:xfrm>
            <a:off x="517236" y="508000"/>
            <a:ext cx="11212946" cy="5892800"/>
          </a:xfrm>
        </p:spPr>
        <p:txBody>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语法形式、语法意义、语法手段、语法范畴关系图</a:t>
            </a:r>
            <a:endParaRPr lang="en-US" altLang="zh-CN"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46B33888-202D-9407-DCC3-67AE15DCC550}"/>
              </a:ext>
            </a:extLst>
          </p:cNvPr>
          <p:cNvPicPr>
            <a:picLocks noChangeAspect="1"/>
          </p:cNvPicPr>
          <p:nvPr/>
        </p:nvPicPr>
        <p:blipFill>
          <a:blip r:embed="rId2"/>
          <a:stretch>
            <a:fillRect/>
          </a:stretch>
        </p:blipFill>
        <p:spPr>
          <a:xfrm>
            <a:off x="2680421" y="1701800"/>
            <a:ext cx="6886575" cy="3505200"/>
          </a:xfrm>
          <a:prstGeom prst="rect">
            <a:avLst/>
          </a:prstGeom>
        </p:spPr>
      </p:pic>
    </p:spTree>
    <p:extLst>
      <p:ext uri="{BB962C8B-B14F-4D97-AF65-F5344CB8AC3E}">
        <p14:creationId xmlns:p14="http://schemas.microsoft.com/office/powerpoint/2010/main" val="17865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7ECC7E-4443-5519-D239-3B701FF36437}"/>
              </a:ext>
            </a:extLst>
          </p:cNvPr>
          <p:cNvSpPr>
            <a:spLocks noGrp="1"/>
          </p:cNvSpPr>
          <p:nvPr>
            <p:ph idx="1"/>
          </p:nvPr>
        </p:nvSpPr>
        <p:spPr>
          <a:xfrm>
            <a:off x="301557" y="68094"/>
            <a:ext cx="11537005" cy="6527259"/>
          </a:xfrm>
        </p:spPr>
        <p:txBody>
          <a:bodyPr/>
          <a:lstStyle/>
          <a:p>
            <a:r>
              <a:rPr lang="zh-CN" altLang="en-US" sz="2400" dirty="0">
                <a:latin typeface="楷体" panose="02010609060101010101" pitchFamily="49" charset="-122"/>
                <a:ea typeface="楷体" panose="02010609060101010101" pitchFamily="49" charset="-122"/>
              </a:rPr>
              <a:t>练习</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下表是斯瓦希里语里的一些句子：</a:t>
            </a:r>
          </a:p>
          <a:p>
            <a:pPr marL="0" indent="0">
              <a:buNone/>
            </a:pPr>
            <a:r>
              <a:rPr lang="en-US" altLang="zh-CN" sz="2400" dirty="0">
                <a:latin typeface="楷体" panose="02010609060101010101" pitchFamily="49" charset="-122"/>
                <a:ea typeface="楷体" panose="02010609060101010101" pitchFamily="49" charset="-122"/>
              </a:rPr>
              <a:t>1. </a:t>
            </a:r>
            <a:r>
              <a:rPr lang="zh-CN" altLang="en-US" sz="2400" dirty="0">
                <a:latin typeface="楷体" panose="02010609060101010101" pitchFamily="49" charset="-122"/>
                <a:ea typeface="楷体" panose="02010609060101010101" pitchFamily="49" charset="-122"/>
              </a:rPr>
              <a:t>指出斯瓦希里语句子中的所有语素，并说明它们的意义；</a:t>
            </a:r>
          </a:p>
          <a:p>
            <a:pPr marL="0" indent="0">
              <a:buNone/>
            </a:pPr>
            <a:r>
              <a:rPr lang="en-US" altLang="zh-CN" sz="2400" dirty="0">
                <a:latin typeface="楷体" panose="02010609060101010101" pitchFamily="49" charset="-122"/>
                <a:ea typeface="楷体" panose="02010609060101010101" pitchFamily="49" charset="-122"/>
              </a:rPr>
              <a:t>2. </a:t>
            </a:r>
            <a:r>
              <a:rPr lang="zh-CN" altLang="en-US" sz="2400" dirty="0">
                <a:latin typeface="楷体" panose="02010609060101010101" pitchFamily="49" charset="-122"/>
                <a:ea typeface="楷体" panose="02010609060101010101" pitchFamily="49" charset="-122"/>
              </a:rPr>
              <a:t>动词的构造形式是什么？</a:t>
            </a:r>
          </a:p>
          <a:p>
            <a:pPr marL="0" indent="0">
              <a:buNone/>
            </a:pPr>
            <a:r>
              <a:rPr lang="en-US" altLang="zh-CN" sz="2400" dirty="0">
                <a:latin typeface="楷体" panose="02010609060101010101" pitchFamily="49" charset="-122"/>
                <a:ea typeface="楷体" panose="02010609060101010101" pitchFamily="49" charset="-122"/>
              </a:rPr>
              <a:t>3. </a:t>
            </a:r>
            <a:r>
              <a:rPr lang="zh-CN" altLang="en-US" sz="2400" dirty="0">
                <a:latin typeface="楷体" panose="02010609060101010101" pitchFamily="49" charset="-122"/>
                <a:ea typeface="楷体" panose="02010609060101010101" pitchFamily="49" charset="-122"/>
              </a:rPr>
              <a:t>就上面的情况来看，斯瓦希里语中有几种语法范畴？</a:t>
            </a: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58705D65-32BE-E2A0-5104-FCAFDA25D11B}"/>
              </a:ext>
            </a:extLst>
          </p:cNvPr>
          <p:cNvPicPr>
            <a:picLocks noChangeAspect="1"/>
          </p:cNvPicPr>
          <p:nvPr/>
        </p:nvPicPr>
        <p:blipFill>
          <a:blip r:embed="rId2"/>
          <a:stretch>
            <a:fillRect/>
          </a:stretch>
        </p:blipFill>
        <p:spPr>
          <a:xfrm>
            <a:off x="905751" y="2278642"/>
            <a:ext cx="10349346" cy="4579357"/>
          </a:xfrm>
          <a:prstGeom prst="rect">
            <a:avLst/>
          </a:prstGeom>
        </p:spPr>
      </p:pic>
    </p:spTree>
    <p:extLst>
      <p:ext uri="{BB962C8B-B14F-4D97-AF65-F5344CB8AC3E}">
        <p14:creationId xmlns:p14="http://schemas.microsoft.com/office/powerpoint/2010/main" val="697386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3D2ED-005A-50B2-5D10-425634512F2D}"/>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四、变换</a:t>
            </a:r>
          </a:p>
        </p:txBody>
      </p:sp>
      <p:sp>
        <p:nvSpPr>
          <p:cNvPr id="3" name="内容占位符 2">
            <a:extLst>
              <a:ext uri="{FF2B5EF4-FFF2-40B4-BE49-F238E27FC236}">
                <a16:creationId xmlns:a16="http://schemas.microsoft.com/office/drawing/2014/main" id="{05E53130-4E1A-5DA6-3B23-814971D7E030}"/>
              </a:ext>
            </a:extLst>
          </p:cNvPr>
          <p:cNvSpPr>
            <a:spLocks noGrp="1"/>
          </p:cNvSpPr>
          <p:nvPr>
            <p:ph idx="1"/>
          </p:nvPr>
        </p:nvSpPr>
        <p:spPr>
          <a:xfrm>
            <a:off x="304801" y="1825624"/>
            <a:ext cx="11687174" cy="4803775"/>
          </a:xfrm>
        </p:spPr>
        <p:txBody>
          <a:bodyPr>
            <a:normAutofit/>
          </a:bodyPr>
          <a:lstStyle/>
          <a:p>
            <a:pPr>
              <a:defRPr/>
            </a:pPr>
            <a:r>
              <a:rPr lang="zh-CN" altLang="en-US" dirty="0">
                <a:solidFill>
                  <a:prstClr val="black"/>
                </a:solidFill>
                <a:latin typeface="宋体" panose="02010600030101010101" pitchFamily="2" charset="-122"/>
                <a:ea typeface="宋体" panose="02010600030101010101" pitchFamily="2" charset="-122"/>
              </a:rPr>
              <a:t>语言表达要求细致而又经济的原则，使语言中</a:t>
            </a:r>
            <a:r>
              <a:rPr lang="zh-CN" altLang="en-US" b="1" dirty="0">
                <a:solidFill>
                  <a:srgbClr val="FF0000"/>
                </a:solidFill>
                <a:latin typeface="宋体" panose="02010600030101010101" pitchFamily="2" charset="-122"/>
                <a:ea typeface="宋体" panose="02010600030101010101" pitchFamily="2" charset="-122"/>
              </a:rPr>
              <a:t>同一个意义可以用不同的句法格式</a:t>
            </a:r>
            <a:r>
              <a:rPr lang="zh-CN" altLang="en-US" dirty="0">
                <a:solidFill>
                  <a:prstClr val="black"/>
                </a:solidFill>
                <a:latin typeface="宋体" panose="02010600030101010101" pitchFamily="2" charset="-122"/>
                <a:ea typeface="宋体" panose="02010600030101010101" pitchFamily="2" charset="-122"/>
              </a:rPr>
              <a:t>来表达。即语言中存在大量的</a:t>
            </a:r>
            <a:r>
              <a:rPr lang="zh-CN" altLang="en-US" b="1" dirty="0">
                <a:solidFill>
                  <a:srgbClr val="FF0000"/>
                </a:solidFill>
                <a:latin typeface="宋体" panose="02010600030101010101" pitchFamily="2" charset="-122"/>
                <a:ea typeface="宋体" panose="02010600030101010101" pitchFamily="2" charset="-122"/>
              </a:rPr>
              <a:t>同义格式</a:t>
            </a:r>
            <a:r>
              <a:rPr lang="zh-CN" altLang="en-US" dirty="0">
                <a:solidFill>
                  <a:prstClr val="black"/>
                </a:solidFill>
                <a:latin typeface="宋体" panose="02010600030101010101" pitchFamily="2" charset="-122"/>
                <a:ea typeface="宋体" panose="02010600030101010101" pitchFamily="2" charset="-122"/>
              </a:rPr>
              <a:t>。</a:t>
            </a:r>
            <a:endParaRPr lang="en-US" altLang="zh-CN" dirty="0">
              <a:solidFill>
                <a:prstClr val="black"/>
              </a:solidFill>
              <a:latin typeface="宋体" panose="02010600030101010101" pitchFamily="2" charset="-122"/>
              <a:ea typeface="宋体" panose="02010600030101010101" pitchFamily="2" charset="-122"/>
            </a:endParaRPr>
          </a:p>
          <a:p>
            <a:pPr>
              <a:defRPr/>
            </a:pPr>
            <a:r>
              <a:rPr lang="zh-CN" altLang="en-US" sz="2400" dirty="0">
                <a:solidFill>
                  <a:prstClr val="black"/>
                </a:solidFill>
                <a:latin typeface="楷体" panose="02010609060101010101" pitchFamily="49" charset="-122"/>
                <a:ea typeface="楷体" panose="02010609060101010101" pitchFamily="49" charset="-122"/>
              </a:rPr>
              <a:t>我昨天不小心丢了两把钥匙</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我昨天不小心把两把钥匙丢了。</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昨天不小心，两把钥匙给我丢了。</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昨天不小心，我把两把钥匙丢了。</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我不小心在昨天把两把钥匙给丢了。</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是我昨天不小心把两把钥匙给丢了。</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我昨天不小心，钥匙给我丢了两把。</a:t>
            </a:r>
            <a:endParaRPr lang="en-US" altLang="zh-CN" sz="2400" dirty="0">
              <a:solidFill>
                <a:prstClr val="black"/>
              </a:solidFill>
              <a:latin typeface="楷体" panose="02010609060101010101" pitchFamily="49" charset="-122"/>
              <a:ea typeface="楷体" panose="02010609060101010101" pitchFamily="49" charset="-122"/>
            </a:endParaRPr>
          </a:p>
          <a:p>
            <a:pPr marL="0" indent="0">
              <a:buNone/>
              <a:defRPr/>
            </a:pPr>
            <a:endParaRPr lang="zh-CN" altLang="en-US"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635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D41446-5CA9-BE68-1131-11A311971DCA}"/>
              </a:ext>
            </a:extLst>
          </p:cNvPr>
          <p:cNvSpPr>
            <a:spLocks noGrp="1"/>
          </p:cNvSpPr>
          <p:nvPr>
            <p:ph idx="1"/>
          </p:nvPr>
        </p:nvSpPr>
        <p:spPr>
          <a:xfrm>
            <a:off x="216815" y="280396"/>
            <a:ext cx="11623249" cy="6297207"/>
          </a:xfrm>
        </p:spPr>
        <p:txBody>
          <a:bodyPr>
            <a:normAutofit/>
          </a:bodyPr>
          <a:lstStyle/>
          <a:p>
            <a:r>
              <a:rPr lang="zh-CN" altLang="en-US" dirty="0">
                <a:latin typeface="宋体" panose="02010600030101010101" pitchFamily="2" charset="-122"/>
                <a:ea typeface="宋体" panose="02010600030101010101" pitchFamily="2" charset="-122"/>
              </a:rPr>
              <a:t>语言中，要表达的意义是无限的，而语言中表达意义的句法格式是有限的，用有限的格式来表示无穷的意义，致使语言中</a:t>
            </a:r>
            <a:r>
              <a:rPr lang="zh-CN" altLang="en-US" b="1" dirty="0">
                <a:solidFill>
                  <a:srgbClr val="FF0000"/>
                </a:solidFill>
                <a:latin typeface="宋体" panose="02010600030101010101" pitchFamily="2" charset="-122"/>
                <a:ea typeface="宋体" panose="02010600030101010101" pitchFamily="2" charset="-122"/>
              </a:rPr>
              <a:t>同一种句法格式可以表达不同的意义</a:t>
            </a:r>
            <a:r>
              <a:rPr lang="zh-CN" altLang="en-US" dirty="0">
                <a:latin typeface="宋体" panose="02010600030101010101" pitchFamily="2" charset="-122"/>
                <a:ea typeface="宋体" panose="02010600030101010101" pitchFamily="2" charset="-122"/>
              </a:rPr>
              <a:t>。即语言中存在着大量的</a:t>
            </a:r>
            <a:r>
              <a:rPr lang="zh-CN" altLang="en-US" b="1" dirty="0">
                <a:solidFill>
                  <a:srgbClr val="FF0000"/>
                </a:solidFill>
                <a:latin typeface="宋体" panose="02010600030101010101" pitchFamily="2" charset="-122"/>
                <a:ea typeface="宋体" panose="02010600030101010101" pitchFamily="2" charset="-122"/>
              </a:rPr>
              <a:t>歧义句法格式</a:t>
            </a:r>
            <a:r>
              <a:rPr lang="zh-CN" altLang="en-US" dirty="0">
                <a:latin typeface="宋体" panose="02010600030101010101" pitchFamily="2" charset="-122"/>
                <a:ea typeface="宋体" panose="02010600030101010101" pitchFamily="2" charset="-122"/>
              </a:rPr>
              <a:t>：</a:t>
            </a:r>
          </a:p>
          <a:p>
            <a:pPr marL="0" indent="0">
              <a:buNone/>
            </a:pPr>
            <a:r>
              <a:rPr lang="zh-CN" altLang="en-US" sz="2400" dirty="0">
                <a:latin typeface="楷体" panose="02010609060101010101" pitchFamily="49" charset="-122"/>
                <a:ea typeface="楷体" panose="02010609060101010101" pitchFamily="49" charset="-122"/>
              </a:rPr>
              <a:t>  我借他一本书</a:t>
            </a:r>
          </a:p>
          <a:p>
            <a:pPr marL="0" indent="0">
              <a:buNone/>
            </a:pPr>
            <a:r>
              <a:rPr lang="zh-CN" altLang="en-US" sz="2400" dirty="0">
                <a:latin typeface="楷体" panose="02010609060101010101" pitchFamily="49" charset="-122"/>
                <a:ea typeface="楷体" panose="02010609060101010101" pitchFamily="49" charset="-122"/>
              </a:rPr>
              <a:t>  老师也找过了</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语言中所存在的含有相同语义结构关系的不同句法结构之间，总存在着某种内在的结构联系。</a:t>
            </a:r>
          </a:p>
          <a:p>
            <a:r>
              <a:rPr lang="zh-CN" altLang="en-US" dirty="0">
                <a:latin typeface="宋体" panose="02010600030101010101" pitchFamily="2" charset="-122"/>
                <a:ea typeface="宋体" panose="02010600030101010101" pitchFamily="2" charset="-122"/>
              </a:rPr>
              <a:t>变换分析正是利用这种内在的结构联系来揭示歧义格式各自所联系的同义格式，以分化歧义句法格式。</a:t>
            </a:r>
          </a:p>
          <a:p>
            <a:r>
              <a:rPr lang="zh-CN" altLang="en-US" dirty="0">
                <a:latin typeface="宋体" panose="02010600030101010101" pitchFamily="2" charset="-122"/>
                <a:ea typeface="宋体" panose="02010600030101010101" pitchFamily="2" charset="-122"/>
              </a:rPr>
              <a:t>变换是语法格式的有规则的变化，它能超越一个语法格式的范围，揭示有关格式之间的关系。它是一种</a:t>
            </a:r>
            <a:r>
              <a:rPr lang="zh-CN" altLang="en-US" b="1" dirty="0">
                <a:solidFill>
                  <a:srgbClr val="FF0000"/>
                </a:solidFill>
                <a:latin typeface="宋体" panose="02010600030101010101" pitchFamily="2" charset="-122"/>
                <a:ea typeface="宋体" panose="02010600030101010101" pitchFamily="2" charset="-122"/>
              </a:rPr>
              <a:t>特殊的聚合关系</a:t>
            </a:r>
            <a:r>
              <a:rPr lang="zh-CN" altLang="en-US" dirty="0">
                <a:latin typeface="宋体" panose="02010600030101010101" pitchFamily="2" charset="-122"/>
                <a:ea typeface="宋体" panose="02010600030101010101" pitchFamily="2" charset="-122"/>
              </a:rPr>
              <a:t>，某些句子可以使用同一种变换形式，那么这些句子就可以聚合成群，形成一种特殊的聚合关系。</a:t>
            </a:r>
          </a:p>
        </p:txBody>
      </p:sp>
    </p:spTree>
    <p:extLst>
      <p:ext uri="{BB962C8B-B14F-4D97-AF65-F5344CB8AC3E}">
        <p14:creationId xmlns:p14="http://schemas.microsoft.com/office/powerpoint/2010/main" val="87763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D5AFD8-D0C7-7264-5E63-67EAF86D1148}"/>
              </a:ext>
            </a:extLst>
          </p:cNvPr>
          <p:cNvSpPr>
            <a:spLocks noGrp="1"/>
          </p:cNvSpPr>
          <p:nvPr>
            <p:ph idx="1"/>
          </p:nvPr>
        </p:nvSpPr>
        <p:spPr>
          <a:xfrm>
            <a:off x="457199" y="369652"/>
            <a:ext cx="11391089" cy="6079786"/>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（一）变换和句型</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句型的变换，就是运用一定的规则，把一种句式变成另一种句式，以弄清句法意义，适应表达上的需要。句式变换常使用的手段有成分移位、增添成分、省略成分、替换成分、改变语调等。</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常见句型变换</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常见的句型变换是陈述句变为疑问句，肯定句变为否定句，主动句变为被动句。</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lvl="0" indent="0">
              <a:buNone/>
              <a:defRPr/>
            </a:pPr>
            <a:endParaRPr lang="en-US" altLang="zh-CN" dirty="0">
              <a:latin typeface="宋体" panose="02010600030101010101" pitchFamily="2" charset="-122"/>
              <a:ea typeface="宋体" panose="02010600030101010101" pitchFamily="2" charset="-122"/>
            </a:endParaRPr>
          </a:p>
          <a:p>
            <a:pPr marL="0" lvl="0" indent="0">
              <a:buNone/>
              <a:defRPr/>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）陈述句变疑问句</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latin typeface="宋体" panose="02010600030101010101" pitchFamily="2" charset="-122"/>
                <a:ea typeface="宋体" panose="02010600030101010101" pitchFamily="2" charset="-122"/>
              </a:rPr>
              <a:t>常见的疑问句有是非问句和特指问句两类。</a:t>
            </a:r>
          </a:p>
        </p:txBody>
      </p:sp>
    </p:spTree>
    <p:extLst>
      <p:ext uri="{BB962C8B-B14F-4D97-AF65-F5344CB8AC3E}">
        <p14:creationId xmlns:p14="http://schemas.microsoft.com/office/powerpoint/2010/main" val="214674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88B9FC5-686B-FF18-7E6A-4112DBF9FEF9}"/>
              </a:ext>
            </a:extLst>
          </p:cNvPr>
          <p:cNvSpPr>
            <a:spLocks noGrp="1"/>
          </p:cNvSpPr>
          <p:nvPr>
            <p:ph idx="1"/>
          </p:nvPr>
        </p:nvSpPr>
        <p:spPr>
          <a:xfrm>
            <a:off x="142973" y="323850"/>
            <a:ext cx="11906053" cy="6210300"/>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）是非问句</a:t>
            </a:r>
            <a:endParaRPr lang="en-US" altLang="zh-CN" dirty="0">
              <a:latin typeface="宋体" panose="02010600030101010101" pitchFamily="2" charset="-122"/>
              <a:ea typeface="宋体" panose="02010600030101010101" pitchFamily="2" charset="-122"/>
            </a:endParaRPr>
          </a:p>
          <a:p>
            <a:r>
              <a:rPr lang="zh-CN" altLang="en-US" dirty="0">
                <a:solidFill>
                  <a:prstClr val="black"/>
                </a:solidFill>
                <a:latin typeface="宋体" panose="02010600030101010101" pitchFamily="2" charset="-122"/>
                <a:ea typeface="宋体" panose="02010600030101010101" pitchFamily="2" charset="-122"/>
              </a:rPr>
              <a:t>汉语：最常见的规则有：</a:t>
            </a:r>
            <a:r>
              <a:rPr lang="en-US" altLang="zh-CN" dirty="0">
                <a:solidFill>
                  <a:prstClr val="black"/>
                </a:solidFill>
                <a:latin typeface="宋体" panose="02010600030101010101" pitchFamily="2" charset="-122"/>
                <a:ea typeface="宋体" panose="02010600030101010101" pitchFamily="2" charset="-122"/>
              </a:rPr>
              <a:t>1</a:t>
            </a:r>
            <a:r>
              <a:rPr lang="zh-CN" altLang="en-US" dirty="0">
                <a:solidFill>
                  <a:prstClr val="black"/>
                </a:solidFill>
                <a:latin typeface="宋体" panose="02010600030101010101" pitchFamily="2" charset="-122"/>
                <a:ea typeface="宋体" panose="02010600030101010101" pitchFamily="2" charset="-122"/>
              </a:rPr>
              <a:t>）变语调；</a:t>
            </a:r>
            <a:r>
              <a:rPr lang="en-US" altLang="zh-CN" dirty="0">
                <a:solidFill>
                  <a:prstClr val="black"/>
                </a:solidFill>
                <a:latin typeface="宋体" panose="02010600030101010101" pitchFamily="2" charset="-122"/>
                <a:ea typeface="宋体" panose="02010600030101010101" pitchFamily="2" charset="-122"/>
              </a:rPr>
              <a:t>2</a:t>
            </a:r>
            <a:r>
              <a:rPr lang="zh-CN" altLang="en-US" dirty="0">
                <a:solidFill>
                  <a:prstClr val="black"/>
                </a:solidFill>
                <a:latin typeface="宋体" panose="02010600030101010101" pitchFamily="2" charset="-122"/>
                <a:ea typeface="宋体" panose="02010600030101010101" pitchFamily="2" charset="-122"/>
              </a:rPr>
              <a:t>）后加疑问词“吗”；</a:t>
            </a:r>
            <a:r>
              <a:rPr lang="en-US" altLang="zh-CN" dirty="0">
                <a:solidFill>
                  <a:prstClr val="black"/>
                </a:solidFill>
                <a:latin typeface="宋体" panose="02010600030101010101" pitchFamily="2" charset="-122"/>
                <a:ea typeface="宋体" panose="02010600030101010101" pitchFamily="2" charset="-122"/>
              </a:rPr>
              <a:t>3</a:t>
            </a:r>
            <a:r>
              <a:rPr lang="zh-CN" altLang="en-US" dirty="0">
                <a:solidFill>
                  <a:prstClr val="black"/>
                </a:solidFill>
                <a:latin typeface="宋体" panose="02010600030101010101" pitchFamily="2" charset="-122"/>
                <a:ea typeface="宋体" panose="02010600030101010101" pitchFamily="2" charset="-122"/>
              </a:rPr>
              <a:t>）前加“是不是”。</a:t>
            </a:r>
            <a:endParaRPr lang="en-US" altLang="zh-CN" dirty="0">
              <a:solidFill>
                <a:prstClr val="black"/>
              </a:solidFill>
              <a:latin typeface="宋体" panose="02010600030101010101" pitchFamily="2" charset="-122"/>
              <a:ea typeface="宋体" panose="02010600030101010101" pitchFamily="2" charset="-122"/>
            </a:endParaRPr>
          </a:p>
          <a:p>
            <a:pPr marL="0" indent="0">
              <a:buNone/>
            </a:pPr>
            <a:r>
              <a:rPr lang="zh-CN" altLang="en-US" sz="2400" dirty="0">
                <a:solidFill>
                  <a:prstClr val="black"/>
                </a:solidFill>
                <a:latin typeface="楷体" panose="02010609060101010101" pitchFamily="49" charset="-122"/>
                <a:ea typeface="楷体" panose="02010609060101010101" pitchFamily="49" charset="-122"/>
              </a:rPr>
              <a:t>   他昨天乘飞机到天津去了。</a:t>
            </a:r>
            <a:endParaRPr lang="en-US" altLang="zh-CN" sz="2400" dirty="0">
              <a:solidFill>
                <a:prstClr val="black"/>
              </a:solidFill>
              <a:latin typeface="楷体" panose="02010609060101010101" pitchFamily="49" charset="-122"/>
              <a:ea typeface="楷体" panose="02010609060101010101" pitchFamily="49" charset="-122"/>
            </a:endParaRPr>
          </a:p>
          <a:p>
            <a:pPr marL="0" indent="0">
              <a:buNone/>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他昨天乘飞机到天津去了</a:t>
            </a:r>
            <a:r>
              <a:rPr lang="zh-CN" altLang="en-US" sz="2400" b="1" dirty="0">
                <a:solidFill>
                  <a:srgbClr val="FF0000"/>
                </a:solidFill>
                <a:latin typeface="楷体" panose="02010609060101010101" pitchFamily="49" charset="-122"/>
                <a:ea typeface="楷体" panose="02010609060101010101" pitchFamily="49" charset="-122"/>
              </a:rPr>
              <a:t>？</a:t>
            </a:r>
            <a:endParaRPr lang="en-US" altLang="zh-CN" sz="2400" b="1" dirty="0">
              <a:solidFill>
                <a:srgbClr val="FF0000"/>
              </a:solidFill>
              <a:latin typeface="楷体" panose="02010609060101010101" pitchFamily="49" charset="-122"/>
              <a:ea typeface="楷体" panose="02010609060101010101" pitchFamily="49" charset="-122"/>
            </a:endParaRPr>
          </a:p>
          <a:p>
            <a:pPr marL="0" indent="0">
              <a:buNone/>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他昨天乘飞机到天津去了</a:t>
            </a:r>
            <a:r>
              <a:rPr lang="zh-CN" altLang="en-US" sz="2400" b="1" dirty="0">
                <a:solidFill>
                  <a:srgbClr val="FF0000"/>
                </a:solidFill>
                <a:latin typeface="楷体" panose="02010609060101010101" pitchFamily="49" charset="-122"/>
                <a:ea typeface="楷体" panose="02010609060101010101" pitchFamily="49" charset="-122"/>
              </a:rPr>
              <a:t>吗</a:t>
            </a:r>
            <a:r>
              <a:rPr lang="zh-CN" altLang="en-US" sz="2400" dirty="0">
                <a:solidFill>
                  <a:prstClr val="black"/>
                </a:solidFill>
                <a:latin typeface="楷体" panose="02010609060101010101" pitchFamily="49" charset="-122"/>
                <a:ea typeface="楷体" panose="02010609060101010101" pitchFamily="49" charset="-122"/>
              </a:rPr>
              <a:t>？</a:t>
            </a:r>
            <a:endParaRPr lang="en-US" altLang="zh-CN" sz="2400" dirty="0">
              <a:solidFill>
                <a:prstClr val="black"/>
              </a:solidFill>
              <a:latin typeface="楷体" panose="02010609060101010101" pitchFamily="49" charset="-122"/>
              <a:ea typeface="楷体" panose="02010609060101010101" pitchFamily="49" charset="-122"/>
            </a:endParaRPr>
          </a:p>
          <a:p>
            <a:pPr marL="0" indent="0">
              <a:buNone/>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他昨天</a:t>
            </a:r>
            <a:r>
              <a:rPr lang="zh-CN" altLang="en-US" sz="2400" b="1" dirty="0">
                <a:solidFill>
                  <a:srgbClr val="FF0000"/>
                </a:solidFill>
                <a:latin typeface="楷体" panose="02010609060101010101" pitchFamily="49" charset="-122"/>
                <a:ea typeface="楷体" panose="02010609060101010101" pitchFamily="49" charset="-122"/>
              </a:rPr>
              <a:t>是不是</a:t>
            </a:r>
            <a:r>
              <a:rPr lang="zh-CN" altLang="en-US" sz="2400" dirty="0">
                <a:latin typeface="楷体" panose="02010609060101010101" pitchFamily="49" charset="-122"/>
                <a:ea typeface="楷体" panose="02010609060101010101" pitchFamily="49" charset="-122"/>
              </a:rPr>
              <a:t>乘飞机</a:t>
            </a:r>
            <a:r>
              <a:rPr lang="zh-CN" altLang="en-US" sz="2400" dirty="0">
                <a:solidFill>
                  <a:prstClr val="black"/>
                </a:solidFill>
                <a:latin typeface="楷体" panose="02010609060101010101" pitchFamily="49" charset="-122"/>
                <a:ea typeface="楷体" panose="02010609060101010101" pitchFamily="49" charset="-122"/>
              </a:rPr>
              <a:t>到天津去了？</a:t>
            </a:r>
            <a:endParaRPr lang="en-US" altLang="zh-CN" sz="2400" dirty="0">
              <a:solidFill>
                <a:prstClr val="black"/>
              </a:solidFill>
              <a:latin typeface="楷体" panose="02010609060101010101" pitchFamily="49" charset="-122"/>
              <a:ea typeface="楷体" panose="02010609060101010101" pitchFamily="49" charset="-122"/>
            </a:endParaRPr>
          </a:p>
          <a:p>
            <a:r>
              <a:rPr lang="zh-CN" altLang="en-US" dirty="0">
                <a:solidFill>
                  <a:prstClr val="black"/>
                </a:solidFill>
                <a:latin typeface="宋体" panose="02010600030101010101" pitchFamily="2" charset="-122"/>
                <a:ea typeface="宋体" panose="02010600030101010101" pitchFamily="2" charset="-122"/>
              </a:rPr>
              <a:t>英语：若谓语动词为</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a:solidFill>
                  <a:prstClr val="black"/>
                </a:solidFill>
                <a:latin typeface="宋体" panose="02010600030101010101" pitchFamily="2" charset="-122"/>
                <a:ea typeface="宋体" panose="02010600030101010101" pitchFamily="2" charset="-122"/>
              </a:rPr>
              <a:t>或动词前面有助动词，则将</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a:solidFill>
                  <a:prstClr val="black"/>
                </a:solidFill>
                <a:latin typeface="宋体" panose="02010600030101010101" pitchFamily="2" charset="-122"/>
                <a:ea typeface="宋体" panose="02010600030101010101" pitchFamily="2" charset="-122"/>
              </a:rPr>
              <a:t>或助动词挪至句首，同时变语调；若无以上两种情况，则在句首加</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do</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的相应变化形式</a:t>
            </a:r>
            <a:r>
              <a:rPr lang="zh-CN" altLang="en-US" dirty="0">
                <a:solidFill>
                  <a:prstClr val="black"/>
                </a:solidFill>
                <a:latin typeface="宋体" panose="02010600030101010101" pitchFamily="2" charset="-122"/>
                <a:ea typeface="宋体" panose="02010600030101010101" pitchFamily="2" charset="-122"/>
              </a:rPr>
              <a:t>，动词本身变为不定式，同时变语调。</a:t>
            </a:r>
            <a:endParaRPr lang="en-US" altLang="zh-CN" dirty="0">
              <a:solidFill>
                <a:prstClr val="black"/>
              </a:solidFill>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He should go to Tianjin yesterday by plane.         He went to Tianjin yesterday by plane.</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Should</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he go to Tianjin yesterday?                 →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Did</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to Tianjin yesterday by plane?</a:t>
            </a:r>
          </a:p>
        </p:txBody>
      </p:sp>
    </p:spTree>
    <p:extLst>
      <p:ext uri="{BB962C8B-B14F-4D97-AF65-F5344CB8AC3E}">
        <p14:creationId xmlns:p14="http://schemas.microsoft.com/office/powerpoint/2010/main" val="169355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BD7FE7-F8A9-AEC2-1E3A-C26C5D1D4DD1}"/>
              </a:ext>
            </a:extLst>
          </p:cNvPr>
          <p:cNvSpPr>
            <a:spLocks noGrp="1"/>
          </p:cNvSpPr>
          <p:nvPr>
            <p:ph idx="1"/>
          </p:nvPr>
        </p:nvSpPr>
        <p:spPr>
          <a:xfrm>
            <a:off x="338137" y="332981"/>
            <a:ext cx="11515725" cy="6334125"/>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）特指问句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汉语：将陈述句某个位置上的词语替换为相应的疑问词语。</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他昨天乘飞机到天津去了。</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谁</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昨天乘飞机到天津去了？       </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他昨天乘</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Times New Roman" panose="02020603050405020304" pitchFamily="18" charset="0"/>
              </a:rPr>
              <a:t>什么</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到天津去了？</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indent="0">
              <a:buNone/>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他</a:t>
            </a:r>
            <a:r>
              <a:rPr lang="zh-CN" altLang="en-US" sz="2400" b="1" dirty="0">
                <a:solidFill>
                  <a:srgbClr val="FF0000"/>
                </a:solidFill>
                <a:latin typeface="楷体" panose="02010609060101010101" pitchFamily="49" charset="-122"/>
                <a:ea typeface="楷体" panose="02010609060101010101" pitchFamily="49" charset="-122"/>
              </a:rPr>
              <a:t>什么时候</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乘飞机到天津去了？   </a:t>
            </a: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他昨天乘飞机到</a:t>
            </a:r>
            <a:r>
              <a:rPr lang="zh-CN" altLang="en-US" sz="2400" b="1" dirty="0">
                <a:solidFill>
                  <a:srgbClr val="FF0000"/>
                </a:solidFill>
                <a:latin typeface="楷体" panose="02010609060101010101" pitchFamily="49" charset="-122"/>
                <a:ea typeface="楷体" panose="02010609060101010101" pitchFamily="49" charset="-122"/>
              </a:rPr>
              <a:t>哪儿</a:t>
            </a:r>
            <a:r>
              <a:rPr lang="zh-CN" altLang="en-US" sz="2400" dirty="0">
                <a:solidFill>
                  <a:prstClr val="black"/>
                </a:solidFill>
                <a:latin typeface="楷体" panose="02010609060101010101" pitchFamily="49" charset="-122"/>
                <a:ea typeface="楷体" panose="02010609060101010101" pitchFamily="49" charset="-122"/>
              </a:rPr>
              <a:t>去了？</a:t>
            </a:r>
            <a:endParaRPr lang="en-US" altLang="zh-CN" sz="240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英语：将陈述句某个位置上的词语替换为相应的疑问词，并将其置于句首。如被替换者为主语或主语的定语，其语序与陈述句同；如被替换者为其他成分，其语序为：疑问词＋是非问句。</a:t>
            </a:r>
            <a:endParaRPr lang="en-US" altLang="zh-CN" dirty="0">
              <a:latin typeface="宋体" panose="02010600030101010101" pitchFamily="2" charset="-122"/>
              <a:ea typeface="宋体" panose="02010600030101010101" pitchFamily="2" charset="-122"/>
            </a:endParaRPr>
          </a:p>
          <a:p>
            <a:pPr marL="0" indent="0">
              <a:buNone/>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He went to Tianjin yesterday by plane.</a:t>
            </a:r>
          </a:p>
          <a:p>
            <a:pPr marL="0" indent="0">
              <a:buNone/>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Who</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went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to Tianjin yesterday by plane?        </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Where did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yesterday by plane?              </a:t>
            </a:r>
          </a:p>
          <a:p>
            <a:pPr marL="0" indent="0">
              <a:buNone/>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When did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to Tianjin by plane?</a:t>
            </a:r>
          </a:p>
          <a:p>
            <a:pPr marL="0" indent="0">
              <a:buNone/>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How did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he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go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to Tianjin?</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202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DA39EF-3452-DF9E-8DC2-B887DA4C8B1E}"/>
              </a:ext>
            </a:extLst>
          </p:cNvPr>
          <p:cNvSpPr>
            <a:spLocks noGrp="1"/>
          </p:cNvSpPr>
          <p:nvPr>
            <p:ph idx="1"/>
          </p:nvPr>
        </p:nvSpPr>
        <p:spPr>
          <a:xfrm>
            <a:off x="152400" y="457200"/>
            <a:ext cx="11906250" cy="6134099"/>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）肯定句变否定句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汉语：最常见的规则是在要否定的那个词前面加“不”或“没（没有）”。</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这衣服干净。→ 这衣服</a:t>
            </a:r>
            <a:r>
              <a:rPr lang="zh-CN" altLang="en-US" sz="2400" b="1" dirty="0">
                <a:solidFill>
                  <a:srgbClr val="FF0000"/>
                </a:solidFill>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干净。</a:t>
            </a:r>
          </a:p>
          <a:p>
            <a:pPr marL="0" indent="0">
              <a:buNone/>
            </a:pPr>
            <a:r>
              <a:rPr lang="zh-CN" altLang="en-US" sz="2400" dirty="0">
                <a:latin typeface="楷体" panose="02010609060101010101" pitchFamily="49" charset="-122"/>
                <a:ea typeface="楷体" panose="02010609060101010101" pitchFamily="49" charset="-122"/>
              </a:rPr>
              <a:t>  我洗衣服。→ 我</a:t>
            </a:r>
            <a:r>
              <a:rPr lang="zh-CN" altLang="en-US" sz="2400" b="1" dirty="0">
                <a:solidFill>
                  <a:srgbClr val="FF0000"/>
                </a:solidFill>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洗衣服。</a:t>
            </a:r>
          </a:p>
          <a:p>
            <a:pPr marL="0" indent="0">
              <a:buNone/>
            </a:pPr>
            <a:r>
              <a:rPr lang="zh-CN" altLang="en-US" sz="2400" dirty="0">
                <a:latin typeface="楷体" panose="02010609060101010101" pitchFamily="49" charset="-122"/>
                <a:ea typeface="楷体" panose="02010609060101010101" pitchFamily="49" charset="-122"/>
              </a:rPr>
              <a:t>  我洗了衣服。→ 我</a:t>
            </a:r>
            <a:r>
              <a:rPr lang="zh-CN" altLang="en-US" sz="2400" b="1" dirty="0">
                <a:solidFill>
                  <a:srgbClr val="FF0000"/>
                </a:solidFill>
                <a:latin typeface="楷体" panose="02010609060101010101" pitchFamily="49" charset="-122"/>
                <a:ea typeface="楷体" panose="02010609060101010101" pitchFamily="49" charset="-122"/>
              </a:rPr>
              <a:t>没</a:t>
            </a:r>
            <a:r>
              <a:rPr lang="zh-CN" altLang="en-US" sz="2400" dirty="0">
                <a:latin typeface="楷体" panose="02010609060101010101" pitchFamily="49" charset="-122"/>
                <a:ea typeface="楷体" panose="02010609060101010101" pitchFamily="49" charset="-122"/>
              </a:rPr>
              <a:t>洗衣服。</a:t>
            </a:r>
          </a:p>
          <a:p>
            <a:pPr marL="0" indent="0">
              <a:buNone/>
            </a:pPr>
            <a:r>
              <a:rPr lang="zh-CN" altLang="en-US" sz="2400" dirty="0">
                <a:latin typeface="楷体" panose="02010609060101010101" pitchFamily="49" charset="-122"/>
                <a:ea typeface="楷体" panose="02010609060101010101" pitchFamily="49" charset="-122"/>
              </a:rPr>
              <a:t>  我会洗衣服，过去洗过。→ 我</a:t>
            </a:r>
            <a:r>
              <a:rPr lang="zh-CN" altLang="en-US" sz="2400" b="1" dirty="0">
                <a:solidFill>
                  <a:srgbClr val="FF0000"/>
                </a:solidFill>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会洗衣服，过去</a:t>
            </a:r>
            <a:r>
              <a:rPr lang="zh-CN" altLang="en-US" sz="2400" b="1" dirty="0">
                <a:solidFill>
                  <a:srgbClr val="FF0000"/>
                </a:solidFill>
                <a:latin typeface="楷体" panose="02010609060101010101" pitchFamily="49" charset="-122"/>
                <a:ea typeface="楷体" panose="02010609060101010101" pitchFamily="49" charset="-122"/>
              </a:rPr>
              <a:t>没</a:t>
            </a:r>
            <a:r>
              <a:rPr lang="zh-CN" altLang="en-US" sz="2400" dirty="0">
                <a:latin typeface="楷体" panose="02010609060101010101" pitchFamily="49" charset="-122"/>
                <a:ea typeface="楷体" panose="02010609060101010101" pitchFamily="49" charset="-122"/>
              </a:rPr>
              <a:t>洗过。</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英语：若动词为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a:latin typeface="宋体" panose="02010600030101010101" pitchFamily="2" charset="-122"/>
                <a:ea typeface="宋体" panose="02010600030101010101" pitchFamily="2" charset="-122"/>
              </a:rPr>
              <a:t>，或前面有助动词，在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a:latin typeface="宋体" panose="02010600030101010101" pitchFamily="2" charset="-122"/>
                <a:ea typeface="宋体" panose="02010600030101010101" pitchFamily="2" charset="-122"/>
              </a:rPr>
              <a:t>或助动词后面加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not</a:t>
            </a:r>
            <a:r>
              <a:rPr lang="zh-CN" altLang="en-US" dirty="0">
                <a:latin typeface="宋体" panose="02010600030101010101" pitchFamily="2" charset="-122"/>
                <a:ea typeface="宋体" panose="02010600030101010101" pitchFamily="2" charset="-122"/>
              </a:rPr>
              <a:t>；若无以上两种情况，就在动词前面加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 not</a:t>
            </a:r>
            <a:r>
              <a:rPr lang="zh-CN" altLang="en-US" dirty="0">
                <a:latin typeface="宋体" panose="02010600030101010101" pitchFamily="2" charset="-122"/>
                <a:ea typeface="宋体" panose="02010600030101010101" pitchFamily="2" charset="-122"/>
              </a:rPr>
              <a:t>的相应变化形式，动词本身变为不定式。</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John is writing a letter. → John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isn’t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writing a letter. </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His father walked home. → His father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didn’t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walk home.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6616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6297C2-1CA3-B85A-B01D-2F00AD10696B}"/>
              </a:ext>
            </a:extLst>
          </p:cNvPr>
          <p:cNvSpPr>
            <a:spLocks noGrp="1"/>
          </p:cNvSpPr>
          <p:nvPr>
            <p:ph idx="1"/>
          </p:nvPr>
        </p:nvSpPr>
        <p:spPr>
          <a:xfrm>
            <a:off x="359923" y="398834"/>
            <a:ext cx="11498094" cy="6147881"/>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）主动句变被动句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汉语：把宾语挪至句首，并在原主语前加一个表示被动意义的介词“叫、让、给、被”等。</a:t>
            </a:r>
          </a:p>
          <a:p>
            <a:pPr marL="0" indent="0">
              <a:buNone/>
            </a:pPr>
            <a:r>
              <a:rPr lang="zh-CN" altLang="en-US" sz="2400" dirty="0">
                <a:latin typeface="楷体" panose="02010609060101010101" pitchFamily="49" charset="-122"/>
                <a:ea typeface="楷体" panose="02010609060101010101" pitchFamily="49" charset="-122"/>
              </a:rPr>
              <a:t>  猫逮住了耗子。→ 耗子</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让</a:t>
            </a:r>
            <a:r>
              <a:rPr lang="zh-CN" altLang="en-US" sz="2400" dirty="0">
                <a:latin typeface="楷体" panose="02010609060101010101" pitchFamily="49" charset="-122"/>
                <a:ea typeface="楷体" panose="02010609060101010101" pitchFamily="49" charset="-122"/>
              </a:rPr>
              <a:t>猫逮住了。</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小明打了小红。→ 小红</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被</a:t>
            </a:r>
            <a:r>
              <a:rPr lang="zh-CN" altLang="en-US" sz="2400" dirty="0">
                <a:latin typeface="楷体" panose="02010609060101010101" pitchFamily="49" charset="-122"/>
                <a:ea typeface="楷体" panose="02010609060101010101" pitchFamily="49" charset="-122"/>
              </a:rPr>
              <a:t>小明打了。</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英语：调换主语和宾语的位置，在原先的主语前面加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by</a:t>
            </a:r>
            <a:r>
              <a:rPr lang="zh-CN" altLang="en-US" dirty="0">
                <a:latin typeface="宋体" panose="02010600030101010101" pitchFamily="2" charset="-122"/>
                <a:ea typeface="宋体" panose="02010600030101010101" pitchFamily="2" charset="-122"/>
              </a:rPr>
              <a:t>，同时动词由主动态变为被动态。</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John saw Mary. → Mary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was seen by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John.</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Kids are following the game. → The game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is being followed by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kids.</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402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8CB81D-69D3-B686-3426-FFE2A63171D6}"/>
              </a:ext>
            </a:extLst>
          </p:cNvPr>
          <p:cNvSpPr>
            <a:spLocks noGrp="1"/>
          </p:cNvSpPr>
          <p:nvPr>
            <p:ph idx="1"/>
          </p:nvPr>
        </p:nvSpPr>
        <p:spPr>
          <a:xfrm>
            <a:off x="361948" y="166687"/>
            <a:ext cx="11458575" cy="6524625"/>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变换依赖结构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变换是结构依赖的。增加或删除的成分的位置，发生移位的成分移动到哪里去，都要依靠句法结构来确定。</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 boy who is sleeping was dreaming.</a:t>
            </a:r>
          </a:p>
          <a:p>
            <a:r>
              <a:rPr lang="zh-CN" altLang="en-US" dirty="0">
                <a:latin typeface="宋体" panose="02010600030101010101" pitchFamily="2" charset="-122"/>
                <a:ea typeface="宋体" panose="02010600030101010101" pitchFamily="2" charset="-122"/>
              </a:rPr>
              <a:t>变为是非问句为</a:t>
            </a:r>
            <a:r>
              <a:rPr lang="en-US" altLang="zh-CN" dirty="0">
                <a:latin typeface="宋体" panose="02010600030101010101" pitchFamily="2" charset="-122"/>
                <a:ea typeface="宋体" panose="02010600030101010101" pitchFamily="2" charset="-122"/>
              </a:rPr>
              <a:t>:</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Was the boy who is sleeping dreaming?</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*Is the boy who sleeping was dreaming?</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 boy who can sleep will dream.</a:t>
            </a:r>
          </a:p>
          <a:p>
            <a:r>
              <a:rPr lang="zh-CN" altLang="en-US" dirty="0">
                <a:latin typeface="宋体" panose="02010600030101010101" pitchFamily="2" charset="-122"/>
                <a:ea typeface="宋体" panose="02010600030101010101" pitchFamily="2" charset="-122"/>
              </a:rPr>
              <a:t>变为是非问句为</a:t>
            </a:r>
            <a:r>
              <a:rPr lang="en-US" altLang="zh-CN" dirty="0">
                <a:latin typeface="宋体" panose="02010600030101010101" pitchFamily="2" charset="-122"/>
                <a:ea typeface="宋体" panose="02010600030101010101" pitchFamily="2" charset="-122"/>
              </a:rPr>
              <a:t>:</a:t>
            </a:r>
          </a:p>
          <a:p>
            <a:pPr marL="0" indent="0">
              <a:buNone/>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Will the boy who can sleep dream?</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*Can the boy who sleep will dream?</a:t>
            </a:r>
            <a:endParaRPr lang="zh-CN" altLang="en-US" sz="2400" dirty="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1C9834FC-EA68-E51C-7B2A-09C0D8D819FF}"/>
              </a:ext>
            </a:extLst>
          </p:cNvPr>
          <p:cNvPicPr>
            <a:picLocks noChangeAspect="1"/>
          </p:cNvPicPr>
          <p:nvPr/>
        </p:nvPicPr>
        <p:blipFill>
          <a:blip r:embed="rId2"/>
          <a:stretch>
            <a:fillRect/>
          </a:stretch>
        </p:blipFill>
        <p:spPr>
          <a:xfrm>
            <a:off x="5669755" y="4000500"/>
            <a:ext cx="6305550" cy="1638300"/>
          </a:xfrm>
          <a:prstGeom prst="rect">
            <a:avLst/>
          </a:prstGeom>
        </p:spPr>
      </p:pic>
      <p:pic>
        <p:nvPicPr>
          <p:cNvPr id="13" name="图片 12">
            <a:extLst>
              <a:ext uri="{FF2B5EF4-FFF2-40B4-BE49-F238E27FC236}">
                <a16:creationId xmlns:a16="http://schemas.microsoft.com/office/drawing/2014/main" id="{83CAC917-0B91-263C-01C1-5580BAE3796B}"/>
              </a:ext>
            </a:extLst>
          </p:cNvPr>
          <p:cNvPicPr>
            <a:picLocks noChangeAspect="1"/>
          </p:cNvPicPr>
          <p:nvPr/>
        </p:nvPicPr>
        <p:blipFill>
          <a:blip r:embed="rId3"/>
          <a:stretch>
            <a:fillRect/>
          </a:stretch>
        </p:blipFill>
        <p:spPr>
          <a:xfrm>
            <a:off x="6091236" y="1685925"/>
            <a:ext cx="6038850" cy="1524000"/>
          </a:xfrm>
          <a:prstGeom prst="rect">
            <a:avLst/>
          </a:prstGeom>
        </p:spPr>
      </p:pic>
    </p:spTree>
    <p:extLst>
      <p:ext uri="{BB962C8B-B14F-4D97-AF65-F5344CB8AC3E}">
        <p14:creationId xmlns:p14="http://schemas.microsoft.com/office/powerpoint/2010/main" val="40428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11694</TotalTime>
  <Words>16080</Words>
  <Application>Microsoft Office PowerPoint</Application>
  <PresentationFormat>Ecrã Panorâmico</PresentationFormat>
  <Paragraphs>1274</Paragraphs>
  <Slides>120</Slides>
  <Notes>7</Notes>
  <HiddenSlides>0</HiddenSlides>
  <MMClips>0</MMClips>
  <ScaleCrop>false</ScaleCrop>
  <HeadingPairs>
    <vt:vector size="6" baseType="variant">
      <vt:variant>
        <vt:lpstr>Tipos de letra usados</vt:lpstr>
      </vt:variant>
      <vt:variant>
        <vt:i4>16</vt:i4>
      </vt:variant>
      <vt:variant>
        <vt:lpstr>Tema</vt:lpstr>
      </vt:variant>
      <vt:variant>
        <vt:i4>2</vt:i4>
      </vt:variant>
      <vt:variant>
        <vt:lpstr>Títulos dos diapositivos</vt:lpstr>
      </vt:variant>
      <vt:variant>
        <vt:i4>120</vt:i4>
      </vt:variant>
    </vt:vector>
  </HeadingPairs>
  <TitlesOfParts>
    <vt:vector size="138" baseType="lpstr">
      <vt:lpstr>Batang</vt:lpstr>
      <vt:lpstr>仿宋</vt:lpstr>
      <vt:lpstr>宋体</vt:lpstr>
      <vt:lpstr>楷体</vt:lpstr>
      <vt:lpstr>楷体_GB2312</vt:lpstr>
      <vt:lpstr>等线</vt:lpstr>
      <vt:lpstr>等线 Light</vt:lpstr>
      <vt:lpstr>隶书</vt:lpstr>
      <vt:lpstr>黑体</vt:lpstr>
      <vt:lpstr>Arial</vt:lpstr>
      <vt:lpstr>Calibri</vt:lpstr>
      <vt:lpstr>Calibri Light</vt:lpstr>
      <vt:lpstr>Goudy Old Style</vt:lpstr>
      <vt:lpstr>Times New Roman</vt:lpstr>
      <vt:lpstr>Wingdings</vt:lpstr>
      <vt:lpstr>Wingdings 2</vt:lpstr>
      <vt:lpstr>Office 主题​​</vt:lpstr>
      <vt:lpstr>Office 主题</vt:lpstr>
      <vt:lpstr>第 四 章 语 法</vt:lpstr>
      <vt:lpstr>一、语法和语法单位</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二、组合规则</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语法形式与语法意义的关系</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三、聚合规则</vt:lpstr>
      <vt:lpstr>一、词的聚合：词类</vt:lpstr>
      <vt:lpstr>划分词类的标准</vt:lpstr>
      <vt:lpstr>综合运用三条标准</vt:lpstr>
      <vt:lpstr>词类划分的结果</vt:lpstr>
      <vt:lpstr>Apresentação do PowerPoint</vt:lpstr>
      <vt:lpstr>Apresentação do PowerPoint</vt:lpstr>
      <vt:lpstr>Apresentação do PowerPoint</vt:lpstr>
      <vt:lpstr>典型词类和跨类词类</vt:lpstr>
      <vt:lpstr>Apresentação do PowerPoint</vt:lpstr>
      <vt:lpstr>Apresentação do PowerPoint</vt:lpstr>
      <vt:lpstr>Apresentação do PowerPoint</vt:lpstr>
      <vt:lpstr>Apresentação do PowerPoint</vt:lpstr>
      <vt:lpstr>三、语法范畴</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持续体</vt:lpstr>
      <vt:lpstr>Apresentação do PowerPoint</vt:lpstr>
      <vt:lpstr>Apresentação do PowerPoint</vt:lpstr>
      <vt:lpstr>Apresentação do PowerPoint</vt:lpstr>
      <vt:lpstr>Apresentação do PowerPoint</vt:lpstr>
      <vt:lpstr>Apresentação do PowerPoint</vt:lpstr>
      <vt:lpstr>2. 句法范畴可分为类别范畴和关系范畴两类。</vt:lpstr>
      <vt:lpstr>Apresentação do PowerPoint</vt:lpstr>
      <vt:lpstr>Apresentação do PowerPoint</vt:lpstr>
      <vt:lpstr>Apresentação do PowerPoint</vt:lpstr>
      <vt:lpstr>Apresentação do PowerPoint</vt:lpstr>
      <vt:lpstr>四、变换</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五、语言的结构类型和普遍特征</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延伸阅读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语法</dc:title>
  <dc:creator>华强</dc:creator>
  <cp:lastModifiedBy>Terry C.</cp:lastModifiedBy>
  <cp:revision>150</cp:revision>
  <dcterms:created xsi:type="dcterms:W3CDTF">2022-07-21T18:24:10Z</dcterms:created>
  <dcterms:modified xsi:type="dcterms:W3CDTF">2024-05-29T04:42:33Z</dcterms:modified>
</cp:coreProperties>
</file>